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274" r:id="rId4"/>
    <p:sldId id="275" r:id="rId5"/>
    <p:sldId id="291" r:id="rId6"/>
    <p:sldId id="294" r:id="rId7"/>
    <p:sldId id="293" r:id="rId8"/>
    <p:sldId id="292" r:id="rId9"/>
    <p:sldId id="295" r:id="rId10"/>
    <p:sldId id="297" r:id="rId11"/>
    <p:sldId id="298" r:id="rId12"/>
    <p:sldId id="301" r:id="rId13"/>
    <p:sldId id="302" r:id="rId14"/>
    <p:sldId id="303" r:id="rId15"/>
    <p:sldId id="296" r:id="rId16"/>
    <p:sldId id="305" r:id="rId17"/>
    <p:sldId id="299" r:id="rId18"/>
    <p:sldId id="300" r:id="rId19"/>
    <p:sldId id="261" r:id="rId20"/>
    <p:sldId id="290" r:id="rId21"/>
    <p:sldId id="281" r:id="rId22"/>
    <p:sldId id="280" r:id="rId23"/>
    <p:sldId id="282" r:id="rId24"/>
    <p:sldId id="268" r:id="rId25"/>
    <p:sldId id="289" r:id="rId26"/>
    <p:sldId id="283" r:id="rId27"/>
    <p:sldId id="259" r:id="rId28"/>
    <p:sldId id="279" r:id="rId29"/>
    <p:sldId id="285" r:id="rId30"/>
    <p:sldId id="286" r:id="rId31"/>
    <p:sldId id="287" r:id="rId32"/>
    <p:sldId id="2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019/E/065 KUMAR G.L." initials="2KG" lastIdx="1" clrIdx="0">
    <p:extLst>
      <p:ext uri="{19B8F6BF-5375-455C-9EA6-DF929625EA0E}">
        <p15:presenceInfo xmlns:p15="http://schemas.microsoft.com/office/powerpoint/2012/main" userId="2019/E/065 KUMAR G.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1CD2-BFBE-46BB-8E04-8F6A2058DD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AD03A9-8F53-4A62-BC8B-7094B9118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8CBD0D-6487-4BDB-9C37-FE5F653CC181}"/>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5" name="Footer Placeholder 4">
            <a:extLst>
              <a:ext uri="{FF2B5EF4-FFF2-40B4-BE49-F238E27FC236}">
                <a16:creationId xmlns:a16="http://schemas.microsoft.com/office/drawing/2014/main" id="{43752F35-4B1E-422F-AC77-17EACB5DB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C1F97-C8EB-4A79-93D9-4CB56005FD0F}"/>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1559659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0C11-816D-49F6-A32F-A008ECF229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932CA5-44A5-4C96-AEC7-BAE823BAAD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BC8C9-8D9C-4717-9305-B07C2483E5B1}"/>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5" name="Footer Placeholder 4">
            <a:extLst>
              <a:ext uri="{FF2B5EF4-FFF2-40B4-BE49-F238E27FC236}">
                <a16:creationId xmlns:a16="http://schemas.microsoft.com/office/drawing/2014/main" id="{068F6765-534D-4BFD-BC7E-EE94F729A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8DE28-F12B-436C-8D59-EF5E1DB680F6}"/>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236605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8B001-C68D-486A-B815-DDC18C64B5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96CB07-1E9C-41F9-9FD8-05FBDE51120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D84BB-4802-4929-8876-015052CA4ED8}"/>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5" name="Footer Placeholder 4">
            <a:extLst>
              <a:ext uri="{FF2B5EF4-FFF2-40B4-BE49-F238E27FC236}">
                <a16:creationId xmlns:a16="http://schemas.microsoft.com/office/drawing/2014/main" id="{1D7C8C3B-3F66-4868-81A1-264D6D7FD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80E77-A7F2-40E2-93B5-40919BD4D2F2}"/>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322529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BA966-1FE6-4752-A754-BDC45CBAD2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5D66D-B50F-4BA7-B842-C6EC030132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830D9-C677-4013-B45D-11DA93327EB7}"/>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5" name="Footer Placeholder 4">
            <a:extLst>
              <a:ext uri="{FF2B5EF4-FFF2-40B4-BE49-F238E27FC236}">
                <a16:creationId xmlns:a16="http://schemas.microsoft.com/office/drawing/2014/main" id="{6CC34B76-86C4-4F4C-BB8B-C71945251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84E81-963B-45CE-89BC-87FFDB62A3CD}"/>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1964745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B3BD-3C9F-4FB6-B1DB-CEFFC3F012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278395-EB82-469F-9CCB-333AA9FC1E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96D9993-CDC1-415A-98A3-85431E8F06FB}"/>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5" name="Footer Placeholder 4">
            <a:extLst>
              <a:ext uri="{FF2B5EF4-FFF2-40B4-BE49-F238E27FC236}">
                <a16:creationId xmlns:a16="http://schemas.microsoft.com/office/drawing/2014/main" id="{10D9CBE1-E7B4-49F4-8DA7-B1291817D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112B6-734D-4105-97F7-07D12B4C651B}"/>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89256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BAAA-10E0-4B9A-92AF-98E0D801D4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CCF53-9E9B-4C68-A14E-52656556C7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EBB3A8-08BD-43AF-9A8B-6AFA90212EC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8960FE-A8DB-44E5-AE29-762737FEB0EC}"/>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6" name="Footer Placeholder 5">
            <a:extLst>
              <a:ext uri="{FF2B5EF4-FFF2-40B4-BE49-F238E27FC236}">
                <a16:creationId xmlns:a16="http://schemas.microsoft.com/office/drawing/2014/main" id="{407D5FBF-1982-48AF-B4C7-11BAF247E0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01094-7176-4999-B498-81801C2CF925}"/>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117216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5886-AFFB-49E1-97F4-C198FEF4CF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899261-2289-4301-A810-BD665F0AA8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BEF6CBA-288C-4672-B80C-7D46CEA461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449792-AD64-4B73-8301-99DC163CA1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AE2EEB-793D-4BD1-9B37-753A8DFABD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885E3C-9717-41A4-9E01-7928043CE90F}"/>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8" name="Footer Placeholder 7">
            <a:extLst>
              <a:ext uri="{FF2B5EF4-FFF2-40B4-BE49-F238E27FC236}">
                <a16:creationId xmlns:a16="http://schemas.microsoft.com/office/drawing/2014/main" id="{8A8B008A-4C73-4AF7-82A9-D3D975C180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21A971-C014-4A55-9839-A7202F2C0269}"/>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359074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9271-560A-42A8-98E0-3794D495DB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4A8DEB-0A1C-4490-819A-512BC12FE6D6}"/>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4" name="Footer Placeholder 3">
            <a:extLst>
              <a:ext uri="{FF2B5EF4-FFF2-40B4-BE49-F238E27FC236}">
                <a16:creationId xmlns:a16="http://schemas.microsoft.com/office/drawing/2014/main" id="{C99400AD-F0FE-41BB-BAF4-16577C0E22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50AE63-048D-485C-8262-657EA6B7EE6C}"/>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250232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8E2CC-5327-452E-9FF8-646D485E7BC6}"/>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3" name="Footer Placeholder 2">
            <a:extLst>
              <a:ext uri="{FF2B5EF4-FFF2-40B4-BE49-F238E27FC236}">
                <a16:creationId xmlns:a16="http://schemas.microsoft.com/office/drawing/2014/main" id="{9AF3C655-6440-4A46-94E7-B69B8CD785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8841B9-6236-4148-BD45-9ECAF8B05C1B}"/>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269327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AAC-C772-4A76-8C24-CFC86990E9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3DC903-632E-4039-9D57-50A4EE4E4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618331-BAF9-429C-8911-4805847B7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78EE3F-71FA-407F-94F1-00CEE23F46EC}"/>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6" name="Footer Placeholder 5">
            <a:extLst>
              <a:ext uri="{FF2B5EF4-FFF2-40B4-BE49-F238E27FC236}">
                <a16:creationId xmlns:a16="http://schemas.microsoft.com/office/drawing/2014/main" id="{983A5B8A-B315-46ED-9B28-A62A76D55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3F4E7-73D6-4191-9E25-09C53BDC581C}"/>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319946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0C46-2CBE-4B1D-AF5A-604C93FCF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C86851-D1AE-4D86-80B7-8BEEB0513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CBFB3-8501-4E79-9BB4-932217700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C85ADC-3A1A-4D37-9106-7A8BDF5F01BC}"/>
              </a:ext>
            </a:extLst>
          </p:cNvPr>
          <p:cNvSpPr>
            <a:spLocks noGrp="1"/>
          </p:cNvSpPr>
          <p:nvPr>
            <p:ph type="dt" sz="half" idx="10"/>
          </p:nvPr>
        </p:nvSpPr>
        <p:spPr/>
        <p:txBody>
          <a:bodyPr/>
          <a:lstStyle/>
          <a:p>
            <a:fld id="{18653547-1E10-40BC-A1A9-BD4A70C573BA}" type="datetimeFigureOut">
              <a:rPr lang="en-US" smtClean="0"/>
              <a:t>10/8/2024</a:t>
            </a:fld>
            <a:endParaRPr lang="en-US"/>
          </a:p>
        </p:txBody>
      </p:sp>
      <p:sp>
        <p:nvSpPr>
          <p:cNvPr id="6" name="Footer Placeholder 5">
            <a:extLst>
              <a:ext uri="{FF2B5EF4-FFF2-40B4-BE49-F238E27FC236}">
                <a16:creationId xmlns:a16="http://schemas.microsoft.com/office/drawing/2014/main" id="{F3522DE1-98AD-41C1-AF6E-D952B9BCF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315A1-818D-4024-8FA3-6811F0C806D8}"/>
              </a:ext>
            </a:extLst>
          </p:cNvPr>
          <p:cNvSpPr>
            <a:spLocks noGrp="1"/>
          </p:cNvSpPr>
          <p:nvPr>
            <p:ph type="sldNum" sz="quarter" idx="12"/>
          </p:nvPr>
        </p:nvSpPr>
        <p:spPr/>
        <p:txBody>
          <a:bodyPr/>
          <a:lstStyle/>
          <a:p>
            <a:fld id="{CE946952-1894-489E-A648-683FEE184A01}" type="slidenum">
              <a:rPr lang="en-US" smtClean="0"/>
              <a:t>‹#›</a:t>
            </a:fld>
            <a:endParaRPr lang="en-US"/>
          </a:p>
        </p:txBody>
      </p:sp>
    </p:spTree>
    <p:extLst>
      <p:ext uri="{BB962C8B-B14F-4D97-AF65-F5344CB8AC3E}">
        <p14:creationId xmlns:p14="http://schemas.microsoft.com/office/powerpoint/2010/main" val="3112052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F8933B-8F79-4F82-B472-31630983B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49CF55-B26E-409E-BE5A-E725DA3934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94EBF-E03B-4DDD-86F0-B18DB17593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653547-1E10-40BC-A1A9-BD4A70C573BA}" type="datetimeFigureOut">
              <a:rPr lang="en-US" smtClean="0"/>
              <a:t>10/8/2024</a:t>
            </a:fld>
            <a:endParaRPr lang="en-US"/>
          </a:p>
        </p:txBody>
      </p:sp>
      <p:sp>
        <p:nvSpPr>
          <p:cNvPr id="5" name="Footer Placeholder 4">
            <a:extLst>
              <a:ext uri="{FF2B5EF4-FFF2-40B4-BE49-F238E27FC236}">
                <a16:creationId xmlns:a16="http://schemas.microsoft.com/office/drawing/2014/main" id="{8632772C-C170-4AB3-9284-EA66A61489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56BBE4-4D15-4B7A-8943-ED7A640FE5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46952-1894-489E-A648-683FEE184A01}" type="slidenum">
              <a:rPr lang="en-US" smtClean="0"/>
              <a:t>‹#›</a:t>
            </a:fld>
            <a:endParaRPr lang="en-US"/>
          </a:p>
        </p:txBody>
      </p:sp>
    </p:spTree>
    <p:extLst>
      <p:ext uri="{BB962C8B-B14F-4D97-AF65-F5344CB8AC3E}">
        <p14:creationId xmlns:p14="http://schemas.microsoft.com/office/powerpoint/2010/main" val="1263447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4328B5-5A49-4553-B742-BF790DEB3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717" y="1679473"/>
            <a:ext cx="6142252" cy="1082134"/>
          </a:xfrm>
          <a:prstGeom prst="rect">
            <a:avLst/>
          </a:prstGeom>
        </p:spPr>
      </p:pic>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1666874" y="646385"/>
            <a:ext cx="9144000" cy="3955653"/>
          </a:xfrm>
        </p:spPr>
        <p:txBody>
          <a:bodyPr>
            <a:normAutofit/>
          </a:bodyPr>
          <a:lstStyle/>
          <a:p>
            <a:r>
              <a:rPr lang="en-US" sz="9600" u="sng" dirty="0">
                <a:solidFill>
                  <a:schemeClr val="bg1"/>
                </a:solidFill>
                <a:latin typeface="Adobe Garamond Pro Bold" panose="02020702060506020403" pitchFamily="18" charset="0"/>
              </a:rPr>
              <a:t>DEMAND FORECASTING</a:t>
            </a:r>
          </a:p>
        </p:txBody>
      </p:sp>
    </p:spTree>
    <p:extLst>
      <p:ext uri="{BB962C8B-B14F-4D97-AF65-F5344CB8AC3E}">
        <p14:creationId xmlns:p14="http://schemas.microsoft.com/office/powerpoint/2010/main" val="1432384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531A63-2B1D-4F08-8135-8AA4C94C657D}"/>
              </a:ext>
            </a:extLst>
          </p:cNvPr>
          <p:cNvPicPr>
            <a:picLocks noChangeAspect="1"/>
          </p:cNvPicPr>
          <p:nvPr/>
        </p:nvPicPr>
        <p:blipFill>
          <a:blip r:embed="rId3"/>
          <a:stretch>
            <a:fillRect/>
          </a:stretch>
        </p:blipFill>
        <p:spPr>
          <a:xfrm>
            <a:off x="2376487" y="1170547"/>
            <a:ext cx="7439025" cy="2867025"/>
          </a:xfrm>
          <a:prstGeom prst="rect">
            <a:avLst/>
          </a:prstGeom>
        </p:spPr>
      </p:pic>
      <p:sp>
        <p:nvSpPr>
          <p:cNvPr id="4" name="TextBox 3">
            <a:extLst>
              <a:ext uri="{FF2B5EF4-FFF2-40B4-BE49-F238E27FC236}">
                <a16:creationId xmlns:a16="http://schemas.microsoft.com/office/drawing/2014/main" id="{BC951BCA-A4FC-41AE-B1B5-41F4AA3DF9BE}"/>
              </a:ext>
            </a:extLst>
          </p:cNvPr>
          <p:cNvSpPr txBox="1"/>
          <p:nvPr/>
        </p:nvSpPr>
        <p:spPr>
          <a:xfrm>
            <a:off x="659166" y="4764123"/>
            <a:ext cx="6094520" cy="923330"/>
          </a:xfrm>
          <a:prstGeom prst="rect">
            <a:avLst/>
          </a:prstGeom>
          <a:noFill/>
        </p:spPr>
        <p:txBody>
          <a:bodyPr wrap="square">
            <a:spAutoFit/>
          </a:bodyPr>
          <a:lstStyle/>
          <a:p>
            <a:r>
              <a:rPr lang="en-US" b="1" dirty="0">
                <a:solidFill>
                  <a:schemeClr val="bg1"/>
                </a:solidFill>
              </a:rPr>
              <a:t>We found the,</a:t>
            </a:r>
          </a:p>
          <a:p>
            <a:r>
              <a:rPr lang="en-US" b="1" dirty="0">
                <a:solidFill>
                  <a:schemeClr val="bg1"/>
                </a:solidFill>
              </a:rPr>
              <a:t>		MSE = 766.499</a:t>
            </a:r>
          </a:p>
          <a:p>
            <a:r>
              <a:rPr lang="en-US" b="1" dirty="0">
                <a:solidFill>
                  <a:schemeClr val="bg1"/>
                </a:solidFill>
              </a:rPr>
              <a:t>		MS log E = 0.2745</a:t>
            </a:r>
          </a:p>
        </p:txBody>
      </p:sp>
      <p:sp>
        <p:nvSpPr>
          <p:cNvPr id="5" name="TextBox 4">
            <a:extLst>
              <a:ext uri="{FF2B5EF4-FFF2-40B4-BE49-F238E27FC236}">
                <a16:creationId xmlns:a16="http://schemas.microsoft.com/office/drawing/2014/main" id="{0CE74FD9-7A10-42ED-8CAC-8AC804C2E3F0}"/>
              </a:ext>
            </a:extLst>
          </p:cNvPr>
          <p:cNvSpPr txBox="1"/>
          <p:nvPr/>
        </p:nvSpPr>
        <p:spPr>
          <a:xfrm>
            <a:off x="659166" y="511719"/>
            <a:ext cx="6094520" cy="369332"/>
          </a:xfrm>
          <a:prstGeom prst="rect">
            <a:avLst/>
          </a:prstGeom>
          <a:noFill/>
        </p:spPr>
        <p:txBody>
          <a:bodyPr wrap="square">
            <a:spAutoFit/>
          </a:bodyPr>
          <a:lstStyle/>
          <a:p>
            <a:r>
              <a:rPr lang="en-US" b="1" u="sng" dirty="0">
                <a:solidFill>
                  <a:schemeClr val="bg1"/>
                </a:solidFill>
              </a:rPr>
              <a:t>Checking  Accuracy by finding Mean </a:t>
            </a:r>
            <a:r>
              <a:rPr lang="en-US" b="1" u="sng" dirty="0" err="1">
                <a:solidFill>
                  <a:schemeClr val="bg1"/>
                </a:solidFill>
              </a:rPr>
              <a:t>Sqaured</a:t>
            </a:r>
            <a:r>
              <a:rPr lang="en-US" b="1" u="sng" dirty="0">
                <a:solidFill>
                  <a:schemeClr val="bg1"/>
                </a:solidFill>
              </a:rPr>
              <a:t> Error</a:t>
            </a:r>
          </a:p>
        </p:txBody>
      </p:sp>
    </p:spTree>
    <p:extLst>
      <p:ext uri="{BB962C8B-B14F-4D97-AF65-F5344CB8AC3E}">
        <p14:creationId xmlns:p14="http://schemas.microsoft.com/office/powerpoint/2010/main" val="359653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E910D-D8A5-4E13-8BF5-124CA57932FC}"/>
              </a:ext>
            </a:extLst>
          </p:cNvPr>
          <p:cNvPicPr>
            <a:picLocks noChangeAspect="1"/>
          </p:cNvPicPr>
          <p:nvPr/>
        </p:nvPicPr>
        <p:blipFill>
          <a:blip r:embed="rId3"/>
          <a:stretch>
            <a:fillRect/>
          </a:stretch>
        </p:blipFill>
        <p:spPr>
          <a:xfrm>
            <a:off x="2476500" y="757562"/>
            <a:ext cx="7239000" cy="2590800"/>
          </a:xfrm>
          <a:prstGeom prst="rect">
            <a:avLst/>
          </a:prstGeom>
        </p:spPr>
      </p:pic>
      <p:sp>
        <p:nvSpPr>
          <p:cNvPr id="7" name="TextBox 6">
            <a:extLst>
              <a:ext uri="{FF2B5EF4-FFF2-40B4-BE49-F238E27FC236}">
                <a16:creationId xmlns:a16="http://schemas.microsoft.com/office/drawing/2014/main" id="{36A7203D-A2AE-44E9-9C02-05B7EF723FEF}"/>
              </a:ext>
            </a:extLst>
          </p:cNvPr>
          <p:cNvSpPr txBox="1"/>
          <p:nvPr/>
        </p:nvSpPr>
        <p:spPr>
          <a:xfrm>
            <a:off x="508247" y="201512"/>
            <a:ext cx="6094520" cy="400110"/>
          </a:xfrm>
          <a:prstGeom prst="rect">
            <a:avLst/>
          </a:prstGeom>
          <a:noFill/>
        </p:spPr>
        <p:txBody>
          <a:bodyPr wrap="square">
            <a:spAutoFit/>
          </a:bodyPr>
          <a:lstStyle/>
          <a:p>
            <a:r>
              <a:rPr lang="en-US" sz="2000" b="1" u="sng" dirty="0" err="1">
                <a:solidFill>
                  <a:schemeClr val="bg1"/>
                </a:solidFill>
              </a:rPr>
              <a:t>DecisionTreeRegressor</a:t>
            </a:r>
            <a:endParaRPr lang="en-US" sz="2000" b="1" u="sng" dirty="0">
              <a:solidFill>
                <a:schemeClr val="bg1"/>
              </a:solidFill>
            </a:endParaRPr>
          </a:p>
        </p:txBody>
      </p:sp>
      <p:pic>
        <p:nvPicPr>
          <p:cNvPr id="6" name="Picture 5">
            <a:extLst>
              <a:ext uri="{FF2B5EF4-FFF2-40B4-BE49-F238E27FC236}">
                <a16:creationId xmlns:a16="http://schemas.microsoft.com/office/drawing/2014/main" id="{48C3A5E7-9BB9-4D0E-837C-65E1B9A2B8A9}"/>
              </a:ext>
            </a:extLst>
          </p:cNvPr>
          <p:cNvPicPr>
            <a:picLocks noChangeAspect="1"/>
          </p:cNvPicPr>
          <p:nvPr/>
        </p:nvPicPr>
        <p:blipFill>
          <a:blip r:embed="rId4"/>
          <a:stretch>
            <a:fillRect/>
          </a:stretch>
        </p:blipFill>
        <p:spPr>
          <a:xfrm>
            <a:off x="2371725" y="4448406"/>
            <a:ext cx="7448550" cy="1743075"/>
          </a:xfrm>
          <a:prstGeom prst="rect">
            <a:avLst/>
          </a:prstGeom>
        </p:spPr>
      </p:pic>
      <p:sp>
        <p:nvSpPr>
          <p:cNvPr id="5" name="TextBox 4">
            <a:extLst>
              <a:ext uri="{FF2B5EF4-FFF2-40B4-BE49-F238E27FC236}">
                <a16:creationId xmlns:a16="http://schemas.microsoft.com/office/drawing/2014/main" id="{B1C2DF96-8D50-4D54-8A7F-5F32B84C4F32}"/>
              </a:ext>
            </a:extLst>
          </p:cNvPr>
          <p:cNvSpPr txBox="1"/>
          <p:nvPr/>
        </p:nvSpPr>
        <p:spPr>
          <a:xfrm>
            <a:off x="392836" y="3891425"/>
            <a:ext cx="6094520" cy="369332"/>
          </a:xfrm>
          <a:prstGeom prst="rect">
            <a:avLst/>
          </a:prstGeom>
          <a:noFill/>
        </p:spPr>
        <p:txBody>
          <a:bodyPr wrap="square">
            <a:spAutoFit/>
          </a:bodyPr>
          <a:lstStyle/>
          <a:p>
            <a:r>
              <a:rPr lang="en-US" b="1" u="sng" dirty="0">
                <a:solidFill>
                  <a:schemeClr val="bg1"/>
                </a:solidFill>
              </a:rPr>
              <a:t>Predict the Test value and Looking</a:t>
            </a:r>
          </a:p>
        </p:txBody>
      </p:sp>
    </p:spTree>
    <p:extLst>
      <p:ext uri="{BB962C8B-B14F-4D97-AF65-F5344CB8AC3E}">
        <p14:creationId xmlns:p14="http://schemas.microsoft.com/office/powerpoint/2010/main" val="4024748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C21DFB-333A-4961-9AA8-3E5CB05B0C81}"/>
              </a:ext>
            </a:extLst>
          </p:cNvPr>
          <p:cNvSpPr txBox="1"/>
          <p:nvPr/>
        </p:nvSpPr>
        <p:spPr>
          <a:xfrm>
            <a:off x="659166" y="511719"/>
            <a:ext cx="6094520" cy="369332"/>
          </a:xfrm>
          <a:prstGeom prst="rect">
            <a:avLst/>
          </a:prstGeom>
          <a:noFill/>
        </p:spPr>
        <p:txBody>
          <a:bodyPr wrap="square">
            <a:spAutoFit/>
          </a:bodyPr>
          <a:lstStyle/>
          <a:p>
            <a:r>
              <a:rPr lang="en-US" b="1" u="sng" dirty="0">
                <a:solidFill>
                  <a:schemeClr val="bg1"/>
                </a:solidFill>
              </a:rPr>
              <a:t>Checking  Accuracy by finding Mean </a:t>
            </a:r>
            <a:r>
              <a:rPr lang="en-US" b="1" u="sng" dirty="0" err="1">
                <a:solidFill>
                  <a:schemeClr val="bg1"/>
                </a:solidFill>
              </a:rPr>
              <a:t>Sqaured</a:t>
            </a:r>
            <a:r>
              <a:rPr lang="en-US" b="1" u="sng" dirty="0">
                <a:solidFill>
                  <a:schemeClr val="bg1"/>
                </a:solidFill>
              </a:rPr>
              <a:t> Error</a:t>
            </a:r>
          </a:p>
        </p:txBody>
      </p:sp>
      <p:sp>
        <p:nvSpPr>
          <p:cNvPr id="9" name="TextBox 8">
            <a:extLst>
              <a:ext uri="{FF2B5EF4-FFF2-40B4-BE49-F238E27FC236}">
                <a16:creationId xmlns:a16="http://schemas.microsoft.com/office/drawing/2014/main" id="{60A6D499-1E18-49F6-8D71-AD7081F8407C}"/>
              </a:ext>
            </a:extLst>
          </p:cNvPr>
          <p:cNvSpPr txBox="1"/>
          <p:nvPr/>
        </p:nvSpPr>
        <p:spPr>
          <a:xfrm>
            <a:off x="659166" y="4764123"/>
            <a:ext cx="6094520" cy="923330"/>
          </a:xfrm>
          <a:prstGeom prst="rect">
            <a:avLst/>
          </a:prstGeom>
          <a:noFill/>
        </p:spPr>
        <p:txBody>
          <a:bodyPr wrap="square">
            <a:spAutoFit/>
          </a:bodyPr>
          <a:lstStyle/>
          <a:p>
            <a:r>
              <a:rPr lang="en-US" b="1" dirty="0">
                <a:solidFill>
                  <a:schemeClr val="bg1"/>
                </a:solidFill>
              </a:rPr>
              <a:t>We found the,</a:t>
            </a:r>
          </a:p>
          <a:p>
            <a:r>
              <a:rPr lang="en-US" b="1" dirty="0">
                <a:solidFill>
                  <a:schemeClr val="bg1"/>
                </a:solidFill>
              </a:rPr>
              <a:t>		MSE = 1337.549</a:t>
            </a:r>
          </a:p>
          <a:p>
            <a:r>
              <a:rPr lang="en-US" b="1" dirty="0">
                <a:solidFill>
                  <a:schemeClr val="bg1"/>
                </a:solidFill>
              </a:rPr>
              <a:t>		MS log E = 0.2847</a:t>
            </a:r>
          </a:p>
        </p:txBody>
      </p:sp>
      <p:pic>
        <p:nvPicPr>
          <p:cNvPr id="4" name="Picture 3">
            <a:extLst>
              <a:ext uri="{FF2B5EF4-FFF2-40B4-BE49-F238E27FC236}">
                <a16:creationId xmlns:a16="http://schemas.microsoft.com/office/drawing/2014/main" id="{5F6DCB8C-8C9F-4E04-AA10-03E10C2AABC8}"/>
              </a:ext>
            </a:extLst>
          </p:cNvPr>
          <p:cNvPicPr>
            <a:picLocks noChangeAspect="1"/>
          </p:cNvPicPr>
          <p:nvPr/>
        </p:nvPicPr>
        <p:blipFill>
          <a:blip r:embed="rId3"/>
          <a:stretch>
            <a:fillRect/>
          </a:stretch>
        </p:blipFill>
        <p:spPr>
          <a:xfrm>
            <a:off x="2432944" y="1065274"/>
            <a:ext cx="6953250" cy="2809875"/>
          </a:xfrm>
          <a:prstGeom prst="rect">
            <a:avLst/>
          </a:prstGeom>
        </p:spPr>
      </p:pic>
    </p:spTree>
    <p:extLst>
      <p:ext uri="{BB962C8B-B14F-4D97-AF65-F5344CB8AC3E}">
        <p14:creationId xmlns:p14="http://schemas.microsoft.com/office/powerpoint/2010/main" val="77060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A7203D-A2AE-44E9-9C02-05B7EF723FEF}"/>
              </a:ext>
            </a:extLst>
          </p:cNvPr>
          <p:cNvSpPr txBox="1"/>
          <p:nvPr/>
        </p:nvSpPr>
        <p:spPr>
          <a:xfrm>
            <a:off x="508247" y="201512"/>
            <a:ext cx="6094520" cy="400110"/>
          </a:xfrm>
          <a:prstGeom prst="rect">
            <a:avLst/>
          </a:prstGeom>
          <a:noFill/>
        </p:spPr>
        <p:txBody>
          <a:bodyPr wrap="square">
            <a:spAutoFit/>
          </a:bodyPr>
          <a:lstStyle/>
          <a:p>
            <a:r>
              <a:rPr lang="en-US" sz="2000" b="1" u="sng" dirty="0" err="1">
                <a:solidFill>
                  <a:schemeClr val="bg1"/>
                </a:solidFill>
              </a:rPr>
              <a:t>SVMRegression</a:t>
            </a:r>
            <a:endParaRPr lang="en-US" sz="2000" b="1" u="sng" dirty="0">
              <a:solidFill>
                <a:schemeClr val="bg1"/>
              </a:solidFill>
            </a:endParaRPr>
          </a:p>
        </p:txBody>
      </p:sp>
      <p:sp>
        <p:nvSpPr>
          <p:cNvPr id="5" name="TextBox 4">
            <a:extLst>
              <a:ext uri="{FF2B5EF4-FFF2-40B4-BE49-F238E27FC236}">
                <a16:creationId xmlns:a16="http://schemas.microsoft.com/office/drawing/2014/main" id="{B1C2DF96-8D50-4D54-8A7F-5F32B84C4F32}"/>
              </a:ext>
            </a:extLst>
          </p:cNvPr>
          <p:cNvSpPr txBox="1"/>
          <p:nvPr/>
        </p:nvSpPr>
        <p:spPr>
          <a:xfrm>
            <a:off x="508247" y="3873670"/>
            <a:ext cx="6094520" cy="369332"/>
          </a:xfrm>
          <a:prstGeom prst="rect">
            <a:avLst/>
          </a:prstGeom>
          <a:noFill/>
        </p:spPr>
        <p:txBody>
          <a:bodyPr wrap="square">
            <a:spAutoFit/>
          </a:bodyPr>
          <a:lstStyle/>
          <a:p>
            <a:r>
              <a:rPr lang="en-US" b="1" u="sng" dirty="0">
                <a:solidFill>
                  <a:schemeClr val="bg1"/>
                </a:solidFill>
              </a:rPr>
              <a:t>Predict the Test value and Looking</a:t>
            </a:r>
          </a:p>
        </p:txBody>
      </p:sp>
      <p:pic>
        <p:nvPicPr>
          <p:cNvPr id="4" name="Picture 3">
            <a:extLst>
              <a:ext uri="{FF2B5EF4-FFF2-40B4-BE49-F238E27FC236}">
                <a16:creationId xmlns:a16="http://schemas.microsoft.com/office/drawing/2014/main" id="{B55080FF-5C2D-49F4-B7E4-11A5B870B693}"/>
              </a:ext>
            </a:extLst>
          </p:cNvPr>
          <p:cNvPicPr>
            <a:picLocks noChangeAspect="1"/>
          </p:cNvPicPr>
          <p:nvPr/>
        </p:nvPicPr>
        <p:blipFill>
          <a:blip r:embed="rId3"/>
          <a:stretch>
            <a:fillRect/>
          </a:stretch>
        </p:blipFill>
        <p:spPr>
          <a:xfrm>
            <a:off x="2653776" y="758493"/>
            <a:ext cx="4895850" cy="2514600"/>
          </a:xfrm>
          <a:prstGeom prst="rect">
            <a:avLst/>
          </a:prstGeom>
        </p:spPr>
      </p:pic>
      <p:pic>
        <p:nvPicPr>
          <p:cNvPr id="9" name="Picture 8">
            <a:extLst>
              <a:ext uri="{FF2B5EF4-FFF2-40B4-BE49-F238E27FC236}">
                <a16:creationId xmlns:a16="http://schemas.microsoft.com/office/drawing/2014/main" id="{AC5F5CAD-157D-4BB5-9CFB-7792D0FE5159}"/>
              </a:ext>
            </a:extLst>
          </p:cNvPr>
          <p:cNvPicPr>
            <a:picLocks noChangeAspect="1"/>
          </p:cNvPicPr>
          <p:nvPr/>
        </p:nvPicPr>
        <p:blipFill>
          <a:blip r:embed="rId4"/>
          <a:stretch>
            <a:fillRect/>
          </a:stretch>
        </p:blipFill>
        <p:spPr>
          <a:xfrm>
            <a:off x="2112746" y="4604736"/>
            <a:ext cx="7333095" cy="1707577"/>
          </a:xfrm>
          <a:prstGeom prst="rect">
            <a:avLst/>
          </a:prstGeom>
        </p:spPr>
      </p:pic>
    </p:spTree>
    <p:extLst>
      <p:ext uri="{BB962C8B-B14F-4D97-AF65-F5344CB8AC3E}">
        <p14:creationId xmlns:p14="http://schemas.microsoft.com/office/powerpoint/2010/main" val="1033781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C21DFB-333A-4961-9AA8-3E5CB05B0C81}"/>
              </a:ext>
            </a:extLst>
          </p:cNvPr>
          <p:cNvSpPr txBox="1"/>
          <p:nvPr/>
        </p:nvSpPr>
        <p:spPr>
          <a:xfrm>
            <a:off x="659166" y="511719"/>
            <a:ext cx="6094520" cy="369332"/>
          </a:xfrm>
          <a:prstGeom prst="rect">
            <a:avLst/>
          </a:prstGeom>
          <a:noFill/>
        </p:spPr>
        <p:txBody>
          <a:bodyPr wrap="square">
            <a:spAutoFit/>
          </a:bodyPr>
          <a:lstStyle/>
          <a:p>
            <a:r>
              <a:rPr lang="en-US" b="1" u="sng" dirty="0">
                <a:solidFill>
                  <a:schemeClr val="bg1"/>
                </a:solidFill>
              </a:rPr>
              <a:t>Checking  Accuracy by finding Mean </a:t>
            </a:r>
            <a:r>
              <a:rPr lang="en-US" b="1" u="sng" dirty="0" err="1">
                <a:solidFill>
                  <a:schemeClr val="bg1"/>
                </a:solidFill>
              </a:rPr>
              <a:t>Sqaured</a:t>
            </a:r>
            <a:r>
              <a:rPr lang="en-US" b="1" u="sng" dirty="0">
                <a:solidFill>
                  <a:schemeClr val="bg1"/>
                </a:solidFill>
              </a:rPr>
              <a:t> Error</a:t>
            </a:r>
          </a:p>
        </p:txBody>
      </p:sp>
      <p:sp>
        <p:nvSpPr>
          <p:cNvPr id="9" name="TextBox 8">
            <a:extLst>
              <a:ext uri="{FF2B5EF4-FFF2-40B4-BE49-F238E27FC236}">
                <a16:creationId xmlns:a16="http://schemas.microsoft.com/office/drawing/2014/main" id="{60A6D499-1E18-49F6-8D71-AD7081F8407C}"/>
              </a:ext>
            </a:extLst>
          </p:cNvPr>
          <p:cNvSpPr txBox="1"/>
          <p:nvPr/>
        </p:nvSpPr>
        <p:spPr>
          <a:xfrm>
            <a:off x="659166" y="4764123"/>
            <a:ext cx="6094520" cy="923330"/>
          </a:xfrm>
          <a:prstGeom prst="rect">
            <a:avLst/>
          </a:prstGeom>
          <a:noFill/>
        </p:spPr>
        <p:txBody>
          <a:bodyPr wrap="square">
            <a:spAutoFit/>
          </a:bodyPr>
          <a:lstStyle/>
          <a:p>
            <a:r>
              <a:rPr lang="en-US" b="1" dirty="0">
                <a:solidFill>
                  <a:schemeClr val="bg1"/>
                </a:solidFill>
              </a:rPr>
              <a:t>We found the,</a:t>
            </a:r>
          </a:p>
          <a:p>
            <a:r>
              <a:rPr lang="en-US" b="1" dirty="0">
                <a:solidFill>
                  <a:schemeClr val="bg1"/>
                </a:solidFill>
              </a:rPr>
              <a:t>		MSE = 3376.78</a:t>
            </a:r>
          </a:p>
          <a:p>
            <a:r>
              <a:rPr lang="en-US" b="1" dirty="0">
                <a:solidFill>
                  <a:schemeClr val="bg1"/>
                </a:solidFill>
              </a:rPr>
              <a:t>		MS log E = 0.6562</a:t>
            </a:r>
          </a:p>
        </p:txBody>
      </p:sp>
      <p:pic>
        <p:nvPicPr>
          <p:cNvPr id="3" name="Picture 2">
            <a:extLst>
              <a:ext uri="{FF2B5EF4-FFF2-40B4-BE49-F238E27FC236}">
                <a16:creationId xmlns:a16="http://schemas.microsoft.com/office/drawing/2014/main" id="{A5CE43F6-9485-4A8B-BCF4-EEB9632944EC}"/>
              </a:ext>
            </a:extLst>
          </p:cNvPr>
          <p:cNvPicPr>
            <a:picLocks noChangeAspect="1"/>
          </p:cNvPicPr>
          <p:nvPr/>
        </p:nvPicPr>
        <p:blipFill>
          <a:blip r:embed="rId3"/>
          <a:stretch>
            <a:fillRect/>
          </a:stretch>
        </p:blipFill>
        <p:spPr>
          <a:xfrm>
            <a:off x="2354385" y="1059032"/>
            <a:ext cx="7305675" cy="3124200"/>
          </a:xfrm>
          <a:prstGeom prst="rect">
            <a:avLst/>
          </a:prstGeom>
        </p:spPr>
      </p:pic>
    </p:spTree>
    <p:extLst>
      <p:ext uri="{BB962C8B-B14F-4D97-AF65-F5344CB8AC3E}">
        <p14:creationId xmlns:p14="http://schemas.microsoft.com/office/powerpoint/2010/main" val="1569319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50AE1F9-6588-4B8F-9B2B-F245D361785F}"/>
              </a:ext>
            </a:extLst>
          </p:cNvPr>
          <p:cNvSpPr txBox="1"/>
          <p:nvPr/>
        </p:nvSpPr>
        <p:spPr>
          <a:xfrm>
            <a:off x="739065" y="4039756"/>
            <a:ext cx="6389704" cy="369332"/>
          </a:xfrm>
          <a:prstGeom prst="rect">
            <a:avLst/>
          </a:prstGeom>
          <a:noFill/>
        </p:spPr>
        <p:txBody>
          <a:bodyPr wrap="square">
            <a:spAutoFit/>
          </a:bodyPr>
          <a:lstStyle/>
          <a:p>
            <a:r>
              <a:rPr lang="en-US" b="1" u="sng" dirty="0">
                <a:solidFill>
                  <a:schemeClr val="bg1"/>
                </a:solidFill>
              </a:rPr>
              <a:t>Parameter Tuning </a:t>
            </a:r>
          </a:p>
        </p:txBody>
      </p:sp>
      <p:sp>
        <p:nvSpPr>
          <p:cNvPr id="6" name="TextBox 5">
            <a:extLst>
              <a:ext uri="{FF2B5EF4-FFF2-40B4-BE49-F238E27FC236}">
                <a16:creationId xmlns:a16="http://schemas.microsoft.com/office/drawing/2014/main" id="{6B59CD03-16EF-43FC-A013-3DE9294B561F}"/>
              </a:ext>
            </a:extLst>
          </p:cNvPr>
          <p:cNvSpPr txBox="1"/>
          <p:nvPr/>
        </p:nvSpPr>
        <p:spPr>
          <a:xfrm>
            <a:off x="579637" y="955603"/>
            <a:ext cx="11032725" cy="369332"/>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By comparing the MSEs of each models, choose one model to predict the unit sold for the next 12 weeks. </a:t>
            </a:r>
          </a:p>
        </p:txBody>
      </p:sp>
      <p:sp>
        <p:nvSpPr>
          <p:cNvPr id="5" name="TextBox 4">
            <a:extLst>
              <a:ext uri="{FF2B5EF4-FFF2-40B4-BE49-F238E27FC236}">
                <a16:creationId xmlns:a16="http://schemas.microsoft.com/office/drawing/2014/main" id="{5B44FFDC-72FE-4713-8D87-D9474912F5DC}"/>
              </a:ext>
            </a:extLst>
          </p:cNvPr>
          <p:cNvSpPr txBox="1"/>
          <p:nvPr/>
        </p:nvSpPr>
        <p:spPr>
          <a:xfrm>
            <a:off x="8969224" y="1580557"/>
            <a:ext cx="1972321" cy="954107"/>
          </a:xfrm>
          <a:prstGeom prst="rect">
            <a:avLst/>
          </a:prstGeom>
          <a:noFill/>
        </p:spPr>
        <p:txBody>
          <a:bodyPr wrap="square">
            <a:spAutoFit/>
          </a:bodyPr>
          <a:lstStyle/>
          <a:p>
            <a:pPr algn="ctr"/>
            <a:r>
              <a:rPr lang="en-US" sz="2000" b="1" u="sng" dirty="0">
                <a:solidFill>
                  <a:schemeClr val="bg1"/>
                </a:solidFill>
              </a:rPr>
              <a:t>SVM</a:t>
            </a:r>
          </a:p>
          <a:p>
            <a:pPr algn="ctr"/>
            <a:r>
              <a:rPr lang="en-US" b="1" dirty="0">
                <a:solidFill>
                  <a:schemeClr val="bg1"/>
                </a:solidFill>
              </a:rPr>
              <a:t>MSE = 3376.78</a:t>
            </a:r>
          </a:p>
          <a:p>
            <a:pPr algn="ctr"/>
            <a:r>
              <a:rPr lang="en-US" b="1" dirty="0">
                <a:solidFill>
                  <a:schemeClr val="bg1"/>
                </a:solidFill>
              </a:rPr>
              <a:t>MS log E = 0.6562</a:t>
            </a:r>
          </a:p>
        </p:txBody>
      </p:sp>
      <p:sp>
        <p:nvSpPr>
          <p:cNvPr id="7" name="TextBox 6">
            <a:extLst>
              <a:ext uri="{FF2B5EF4-FFF2-40B4-BE49-F238E27FC236}">
                <a16:creationId xmlns:a16="http://schemas.microsoft.com/office/drawing/2014/main" id="{2A4B92F4-72CA-461E-A974-2F2510C2AE2A}"/>
              </a:ext>
            </a:extLst>
          </p:cNvPr>
          <p:cNvSpPr txBox="1"/>
          <p:nvPr/>
        </p:nvSpPr>
        <p:spPr>
          <a:xfrm>
            <a:off x="1250455" y="1573855"/>
            <a:ext cx="1862461" cy="954107"/>
          </a:xfrm>
          <a:prstGeom prst="rect">
            <a:avLst/>
          </a:prstGeom>
          <a:noFill/>
        </p:spPr>
        <p:txBody>
          <a:bodyPr wrap="square">
            <a:spAutoFit/>
          </a:bodyPr>
          <a:lstStyle/>
          <a:p>
            <a:pPr algn="ctr"/>
            <a:r>
              <a:rPr lang="en-US" sz="2000" b="1" u="sng" dirty="0">
                <a:solidFill>
                  <a:schemeClr val="bg1"/>
                </a:solidFill>
              </a:rPr>
              <a:t>RF</a:t>
            </a:r>
          </a:p>
          <a:p>
            <a:pPr algn="ctr"/>
            <a:r>
              <a:rPr lang="en-US" b="1" dirty="0">
                <a:solidFill>
                  <a:schemeClr val="bg1"/>
                </a:solidFill>
              </a:rPr>
              <a:t>MSE = 768.694</a:t>
            </a:r>
          </a:p>
          <a:p>
            <a:pPr algn="ctr"/>
            <a:r>
              <a:rPr lang="en-US" b="1" dirty="0">
                <a:solidFill>
                  <a:schemeClr val="bg1"/>
                </a:solidFill>
              </a:rPr>
              <a:t>MS log E = 0.1844</a:t>
            </a:r>
          </a:p>
        </p:txBody>
      </p:sp>
      <p:sp>
        <p:nvSpPr>
          <p:cNvPr id="8" name="TextBox 7">
            <a:extLst>
              <a:ext uri="{FF2B5EF4-FFF2-40B4-BE49-F238E27FC236}">
                <a16:creationId xmlns:a16="http://schemas.microsoft.com/office/drawing/2014/main" id="{D6603FEE-A9A0-46AC-8AC4-7BB421285890}"/>
              </a:ext>
            </a:extLst>
          </p:cNvPr>
          <p:cNvSpPr txBox="1"/>
          <p:nvPr/>
        </p:nvSpPr>
        <p:spPr>
          <a:xfrm>
            <a:off x="3783922" y="1580557"/>
            <a:ext cx="1862460" cy="954107"/>
          </a:xfrm>
          <a:prstGeom prst="rect">
            <a:avLst/>
          </a:prstGeom>
          <a:noFill/>
        </p:spPr>
        <p:txBody>
          <a:bodyPr wrap="square">
            <a:spAutoFit/>
          </a:bodyPr>
          <a:lstStyle/>
          <a:p>
            <a:pPr algn="ctr"/>
            <a:r>
              <a:rPr lang="en-US" sz="2000" b="1" u="sng" dirty="0">
                <a:solidFill>
                  <a:schemeClr val="bg1"/>
                </a:solidFill>
              </a:rPr>
              <a:t>LGBMR</a:t>
            </a:r>
          </a:p>
          <a:p>
            <a:pPr algn="ctr"/>
            <a:r>
              <a:rPr lang="en-US" b="1" dirty="0">
                <a:solidFill>
                  <a:schemeClr val="bg1"/>
                </a:solidFill>
              </a:rPr>
              <a:t>MSE = 766.499</a:t>
            </a:r>
          </a:p>
          <a:p>
            <a:pPr algn="ctr"/>
            <a:r>
              <a:rPr lang="en-US" b="1" dirty="0">
                <a:solidFill>
                  <a:schemeClr val="bg1"/>
                </a:solidFill>
              </a:rPr>
              <a:t>MS log E = 0.2745</a:t>
            </a:r>
          </a:p>
        </p:txBody>
      </p:sp>
      <p:sp>
        <p:nvSpPr>
          <p:cNvPr id="10" name="TextBox 9">
            <a:extLst>
              <a:ext uri="{FF2B5EF4-FFF2-40B4-BE49-F238E27FC236}">
                <a16:creationId xmlns:a16="http://schemas.microsoft.com/office/drawing/2014/main" id="{67E4E05A-CD5C-444F-8A65-0D5A47A39A51}"/>
              </a:ext>
            </a:extLst>
          </p:cNvPr>
          <p:cNvSpPr txBox="1"/>
          <p:nvPr/>
        </p:nvSpPr>
        <p:spPr>
          <a:xfrm>
            <a:off x="6020910" y="1580557"/>
            <a:ext cx="2412876" cy="954107"/>
          </a:xfrm>
          <a:prstGeom prst="rect">
            <a:avLst/>
          </a:prstGeom>
          <a:noFill/>
        </p:spPr>
        <p:txBody>
          <a:bodyPr wrap="square">
            <a:spAutoFit/>
          </a:bodyPr>
          <a:lstStyle/>
          <a:p>
            <a:pPr algn="ctr"/>
            <a:r>
              <a:rPr lang="en-US" sz="2000" b="1" u="sng" dirty="0">
                <a:solidFill>
                  <a:schemeClr val="bg1"/>
                </a:solidFill>
              </a:rPr>
              <a:t>DTR</a:t>
            </a:r>
          </a:p>
          <a:p>
            <a:pPr algn="ctr"/>
            <a:r>
              <a:rPr lang="en-US" b="1" dirty="0">
                <a:solidFill>
                  <a:schemeClr val="bg1"/>
                </a:solidFill>
              </a:rPr>
              <a:t>MSE = 1337.549</a:t>
            </a:r>
          </a:p>
          <a:p>
            <a:pPr algn="ctr"/>
            <a:r>
              <a:rPr lang="en-US" b="1" dirty="0">
                <a:solidFill>
                  <a:schemeClr val="bg1"/>
                </a:solidFill>
              </a:rPr>
              <a:t>MS log E = 0.0.2847</a:t>
            </a:r>
          </a:p>
        </p:txBody>
      </p:sp>
      <p:sp>
        <p:nvSpPr>
          <p:cNvPr id="11" name="TextBox 10">
            <a:extLst>
              <a:ext uri="{FF2B5EF4-FFF2-40B4-BE49-F238E27FC236}">
                <a16:creationId xmlns:a16="http://schemas.microsoft.com/office/drawing/2014/main" id="{1D89E02A-ED87-4E34-8FEF-02A006CA5DDF}"/>
              </a:ext>
            </a:extLst>
          </p:cNvPr>
          <p:cNvSpPr txBox="1"/>
          <p:nvPr/>
        </p:nvSpPr>
        <p:spPr>
          <a:xfrm>
            <a:off x="659166" y="3584315"/>
            <a:ext cx="11032725" cy="369332"/>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We choose </a:t>
            </a:r>
            <a:r>
              <a:rPr lang="en-US" b="1" dirty="0" err="1">
                <a:solidFill>
                  <a:schemeClr val="bg1"/>
                </a:solidFill>
              </a:rPr>
              <a:t>LightGBMRegression</a:t>
            </a:r>
            <a:r>
              <a:rPr lang="en-US" b="1" dirty="0">
                <a:solidFill>
                  <a:schemeClr val="bg1"/>
                </a:solidFill>
              </a:rPr>
              <a:t> for the prediction according to it’s lowest MSE value. </a:t>
            </a:r>
          </a:p>
        </p:txBody>
      </p:sp>
      <p:pic>
        <p:nvPicPr>
          <p:cNvPr id="3" name="Picture 2">
            <a:extLst>
              <a:ext uri="{FF2B5EF4-FFF2-40B4-BE49-F238E27FC236}">
                <a16:creationId xmlns:a16="http://schemas.microsoft.com/office/drawing/2014/main" id="{D1ADAF8F-8F60-4E36-ADD0-82D83FB1847A}"/>
              </a:ext>
            </a:extLst>
          </p:cNvPr>
          <p:cNvPicPr>
            <a:picLocks noChangeAspect="1"/>
          </p:cNvPicPr>
          <p:nvPr/>
        </p:nvPicPr>
        <p:blipFill>
          <a:blip r:embed="rId3"/>
          <a:stretch>
            <a:fillRect/>
          </a:stretch>
        </p:blipFill>
        <p:spPr>
          <a:xfrm>
            <a:off x="2286370" y="4495198"/>
            <a:ext cx="4762500" cy="1933575"/>
          </a:xfrm>
          <a:prstGeom prst="rect">
            <a:avLst/>
          </a:prstGeom>
        </p:spPr>
      </p:pic>
    </p:spTree>
    <p:extLst>
      <p:ext uri="{BB962C8B-B14F-4D97-AF65-F5344CB8AC3E}">
        <p14:creationId xmlns:p14="http://schemas.microsoft.com/office/powerpoint/2010/main" val="291800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5E1280-7B5C-48DD-8D0E-014A8A792EDB}"/>
              </a:ext>
            </a:extLst>
          </p:cNvPr>
          <p:cNvPicPr>
            <a:picLocks noChangeAspect="1"/>
          </p:cNvPicPr>
          <p:nvPr/>
        </p:nvPicPr>
        <p:blipFill>
          <a:blip r:embed="rId3"/>
          <a:stretch>
            <a:fillRect/>
          </a:stretch>
        </p:blipFill>
        <p:spPr>
          <a:xfrm>
            <a:off x="497149" y="668458"/>
            <a:ext cx="10087992" cy="1270452"/>
          </a:xfrm>
          <a:prstGeom prst="rect">
            <a:avLst/>
          </a:prstGeom>
        </p:spPr>
      </p:pic>
      <p:pic>
        <p:nvPicPr>
          <p:cNvPr id="13" name="Picture 12">
            <a:extLst>
              <a:ext uri="{FF2B5EF4-FFF2-40B4-BE49-F238E27FC236}">
                <a16:creationId xmlns:a16="http://schemas.microsoft.com/office/drawing/2014/main" id="{5D21A73E-2BA9-4770-B586-1D2ECCFB4654}"/>
              </a:ext>
            </a:extLst>
          </p:cNvPr>
          <p:cNvPicPr>
            <a:picLocks noChangeAspect="1"/>
          </p:cNvPicPr>
          <p:nvPr/>
        </p:nvPicPr>
        <p:blipFill>
          <a:blip r:embed="rId4"/>
          <a:stretch>
            <a:fillRect/>
          </a:stretch>
        </p:blipFill>
        <p:spPr>
          <a:xfrm>
            <a:off x="497149" y="2381761"/>
            <a:ext cx="6724650" cy="838200"/>
          </a:xfrm>
          <a:prstGeom prst="rect">
            <a:avLst/>
          </a:prstGeom>
        </p:spPr>
      </p:pic>
      <p:pic>
        <p:nvPicPr>
          <p:cNvPr id="14" name="Picture 13">
            <a:extLst>
              <a:ext uri="{FF2B5EF4-FFF2-40B4-BE49-F238E27FC236}">
                <a16:creationId xmlns:a16="http://schemas.microsoft.com/office/drawing/2014/main" id="{7A6BC1A6-AEFC-477F-A28E-1F380D1DEE07}"/>
              </a:ext>
            </a:extLst>
          </p:cNvPr>
          <p:cNvPicPr>
            <a:picLocks noChangeAspect="1"/>
          </p:cNvPicPr>
          <p:nvPr/>
        </p:nvPicPr>
        <p:blipFill rotWithShape="1">
          <a:blip r:embed="rId5"/>
          <a:srcRect l="11222"/>
          <a:stretch/>
        </p:blipFill>
        <p:spPr>
          <a:xfrm>
            <a:off x="497149" y="4021628"/>
            <a:ext cx="5970048" cy="2591702"/>
          </a:xfrm>
          <a:prstGeom prst="rect">
            <a:avLst/>
          </a:prstGeom>
        </p:spPr>
      </p:pic>
      <p:sp>
        <p:nvSpPr>
          <p:cNvPr id="15" name="TextBox 14">
            <a:extLst>
              <a:ext uri="{FF2B5EF4-FFF2-40B4-BE49-F238E27FC236}">
                <a16:creationId xmlns:a16="http://schemas.microsoft.com/office/drawing/2014/main" id="{6EC006C9-8142-493F-83BD-A629EFC9CCC9}"/>
              </a:ext>
            </a:extLst>
          </p:cNvPr>
          <p:cNvSpPr txBox="1"/>
          <p:nvPr/>
        </p:nvSpPr>
        <p:spPr>
          <a:xfrm>
            <a:off x="392836" y="3498316"/>
            <a:ext cx="6389704" cy="369332"/>
          </a:xfrm>
          <a:prstGeom prst="rect">
            <a:avLst/>
          </a:prstGeom>
          <a:noFill/>
        </p:spPr>
        <p:txBody>
          <a:bodyPr wrap="square">
            <a:spAutoFit/>
          </a:bodyPr>
          <a:lstStyle/>
          <a:p>
            <a:r>
              <a:rPr lang="en-US" b="1" u="sng" dirty="0">
                <a:solidFill>
                  <a:schemeClr val="bg1"/>
                </a:solidFill>
              </a:rPr>
              <a:t>After Tuning</a:t>
            </a:r>
          </a:p>
        </p:txBody>
      </p:sp>
    </p:spTree>
    <p:extLst>
      <p:ext uri="{BB962C8B-B14F-4D97-AF65-F5344CB8AC3E}">
        <p14:creationId xmlns:p14="http://schemas.microsoft.com/office/powerpoint/2010/main" val="866986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50AE1F9-6588-4B8F-9B2B-F245D361785F}"/>
              </a:ext>
            </a:extLst>
          </p:cNvPr>
          <p:cNvSpPr txBox="1"/>
          <p:nvPr/>
        </p:nvSpPr>
        <p:spPr>
          <a:xfrm>
            <a:off x="579267" y="310718"/>
            <a:ext cx="6389704" cy="400110"/>
          </a:xfrm>
          <a:prstGeom prst="rect">
            <a:avLst/>
          </a:prstGeom>
          <a:noFill/>
        </p:spPr>
        <p:txBody>
          <a:bodyPr wrap="square">
            <a:spAutoFit/>
          </a:bodyPr>
          <a:lstStyle/>
          <a:p>
            <a:r>
              <a:rPr lang="en-US" sz="2000" b="1" u="sng" dirty="0">
                <a:solidFill>
                  <a:schemeClr val="bg1"/>
                </a:solidFill>
              </a:rPr>
              <a:t>Prediction For The Next 12 Weeks</a:t>
            </a:r>
          </a:p>
        </p:txBody>
      </p:sp>
      <p:pic>
        <p:nvPicPr>
          <p:cNvPr id="6" name="Picture 5">
            <a:extLst>
              <a:ext uri="{FF2B5EF4-FFF2-40B4-BE49-F238E27FC236}">
                <a16:creationId xmlns:a16="http://schemas.microsoft.com/office/drawing/2014/main" id="{062DF3E4-2C20-4F82-BB50-F8824E5838F3}"/>
              </a:ext>
            </a:extLst>
          </p:cNvPr>
          <p:cNvPicPr>
            <a:picLocks noChangeAspect="1"/>
          </p:cNvPicPr>
          <p:nvPr/>
        </p:nvPicPr>
        <p:blipFill>
          <a:blip r:embed="rId3"/>
          <a:stretch>
            <a:fillRect/>
          </a:stretch>
        </p:blipFill>
        <p:spPr>
          <a:xfrm>
            <a:off x="1105270" y="1017836"/>
            <a:ext cx="9981460" cy="4994590"/>
          </a:xfrm>
          <a:prstGeom prst="rect">
            <a:avLst/>
          </a:prstGeom>
        </p:spPr>
      </p:pic>
    </p:spTree>
    <p:extLst>
      <p:ext uri="{BB962C8B-B14F-4D97-AF65-F5344CB8AC3E}">
        <p14:creationId xmlns:p14="http://schemas.microsoft.com/office/powerpoint/2010/main" val="411704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50AE1F9-6588-4B8F-9B2B-F245D361785F}"/>
              </a:ext>
            </a:extLst>
          </p:cNvPr>
          <p:cNvSpPr txBox="1"/>
          <p:nvPr/>
        </p:nvSpPr>
        <p:spPr>
          <a:xfrm>
            <a:off x="659166" y="337351"/>
            <a:ext cx="6389704" cy="369332"/>
          </a:xfrm>
          <a:prstGeom prst="rect">
            <a:avLst/>
          </a:prstGeom>
          <a:noFill/>
        </p:spPr>
        <p:txBody>
          <a:bodyPr wrap="square">
            <a:spAutoFit/>
          </a:bodyPr>
          <a:lstStyle/>
          <a:p>
            <a:r>
              <a:rPr lang="en-US" b="1" u="sng" dirty="0">
                <a:solidFill>
                  <a:schemeClr val="bg1"/>
                </a:solidFill>
              </a:rPr>
              <a:t>View Some of Next 12 Weeks Data</a:t>
            </a:r>
          </a:p>
        </p:txBody>
      </p:sp>
      <p:pic>
        <p:nvPicPr>
          <p:cNvPr id="4" name="Picture 3">
            <a:extLst>
              <a:ext uri="{FF2B5EF4-FFF2-40B4-BE49-F238E27FC236}">
                <a16:creationId xmlns:a16="http://schemas.microsoft.com/office/drawing/2014/main" id="{544A5BF3-115F-4BBD-8DEA-FE5405CB8173}"/>
              </a:ext>
            </a:extLst>
          </p:cNvPr>
          <p:cNvPicPr>
            <a:picLocks noChangeAspect="1"/>
          </p:cNvPicPr>
          <p:nvPr/>
        </p:nvPicPr>
        <p:blipFill>
          <a:blip r:embed="rId3"/>
          <a:stretch>
            <a:fillRect/>
          </a:stretch>
        </p:blipFill>
        <p:spPr>
          <a:xfrm>
            <a:off x="621376" y="964151"/>
            <a:ext cx="10949247" cy="2338342"/>
          </a:xfrm>
          <a:prstGeom prst="rect">
            <a:avLst/>
          </a:prstGeom>
        </p:spPr>
      </p:pic>
    </p:spTree>
    <p:extLst>
      <p:ext uri="{BB962C8B-B14F-4D97-AF65-F5344CB8AC3E}">
        <p14:creationId xmlns:p14="http://schemas.microsoft.com/office/powerpoint/2010/main" val="25803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3848-6D38-44E2-863B-300E2AE5E66E}"/>
              </a:ext>
            </a:extLst>
          </p:cNvPr>
          <p:cNvSpPr>
            <a:spLocks noGrp="1"/>
          </p:cNvSpPr>
          <p:nvPr>
            <p:ph type="ctrTitle"/>
          </p:nvPr>
        </p:nvSpPr>
        <p:spPr>
          <a:xfrm>
            <a:off x="1063514" y="806133"/>
            <a:ext cx="3924559" cy="260851"/>
          </a:xfrm>
        </p:spPr>
        <p:txBody>
          <a:bodyPr>
            <a:noAutofit/>
          </a:bodyPr>
          <a:lstStyle/>
          <a:p>
            <a:pPr algn="l"/>
            <a:r>
              <a:rPr lang="en-US" sz="1600" b="1" dirty="0">
                <a:solidFill>
                  <a:schemeClr val="bg1"/>
                </a:solidFill>
                <a:latin typeface="+mn-lt"/>
              </a:rPr>
              <a:t>Scatter Plot of '</a:t>
            </a:r>
            <a:r>
              <a:rPr lang="en-US" sz="1600" b="1" dirty="0" err="1">
                <a:solidFill>
                  <a:schemeClr val="bg1"/>
                </a:solidFill>
                <a:latin typeface="+mn-lt"/>
              </a:rPr>
              <a:t>units_sold</a:t>
            </a:r>
            <a:r>
              <a:rPr lang="en-US" sz="1600" b="1" dirty="0">
                <a:solidFill>
                  <a:schemeClr val="bg1"/>
                </a:solidFill>
                <a:latin typeface="+mn-lt"/>
              </a:rPr>
              <a:t>' vs '</a:t>
            </a:r>
            <a:r>
              <a:rPr lang="en-US" sz="1600" b="1" dirty="0" err="1">
                <a:solidFill>
                  <a:schemeClr val="bg1"/>
                </a:solidFill>
                <a:latin typeface="+mn-lt"/>
              </a:rPr>
              <a:t>total_price</a:t>
            </a:r>
            <a:r>
              <a:rPr lang="en-US" sz="1600" b="1" dirty="0">
                <a:solidFill>
                  <a:schemeClr val="bg1"/>
                </a:solidFill>
                <a:latin typeface="+mn-lt"/>
              </a:rPr>
              <a:t>'</a:t>
            </a:r>
            <a:endParaRPr lang="en-US" sz="400" b="1" dirty="0">
              <a:solidFill>
                <a:schemeClr val="bg1"/>
              </a:solidFill>
              <a:latin typeface="+mn-lt"/>
            </a:endParaRPr>
          </a:p>
        </p:txBody>
      </p:sp>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6931476" y="760975"/>
            <a:ext cx="3844102" cy="351166"/>
          </a:xfrm>
        </p:spPr>
        <p:txBody>
          <a:bodyPr>
            <a:normAutofit/>
          </a:bodyPr>
          <a:lstStyle/>
          <a:p>
            <a:pPr algn="l"/>
            <a:r>
              <a:rPr lang="en-US" sz="1600" b="1" dirty="0">
                <a:solidFill>
                  <a:schemeClr val="bg1"/>
                </a:solidFill>
              </a:rPr>
              <a:t>Scatter Plot of '</a:t>
            </a:r>
            <a:r>
              <a:rPr lang="en-US" sz="1600" b="1" dirty="0" err="1">
                <a:solidFill>
                  <a:schemeClr val="bg1"/>
                </a:solidFill>
              </a:rPr>
              <a:t>units_sold</a:t>
            </a:r>
            <a:r>
              <a:rPr lang="en-US" sz="1600" b="1" dirty="0">
                <a:solidFill>
                  <a:schemeClr val="bg1"/>
                </a:solidFill>
              </a:rPr>
              <a:t>' vs ‘</a:t>
            </a:r>
            <a:r>
              <a:rPr lang="en-US" sz="1600" b="1" dirty="0" err="1">
                <a:solidFill>
                  <a:schemeClr val="bg1"/>
                </a:solidFill>
              </a:rPr>
              <a:t>base_price</a:t>
            </a:r>
            <a:r>
              <a:rPr lang="en-US" sz="1600" b="1" dirty="0">
                <a:solidFill>
                  <a:schemeClr val="bg1"/>
                </a:solidFill>
              </a:rPr>
              <a:t>'</a:t>
            </a:r>
            <a:endParaRPr lang="en-US" sz="1600" b="1" dirty="0"/>
          </a:p>
        </p:txBody>
      </p:sp>
      <p:pic>
        <p:nvPicPr>
          <p:cNvPr id="5" name="Picture 4">
            <a:extLst>
              <a:ext uri="{FF2B5EF4-FFF2-40B4-BE49-F238E27FC236}">
                <a16:creationId xmlns:a16="http://schemas.microsoft.com/office/drawing/2014/main" id="{C36C606E-FBFA-441C-8253-655A55AEA8A6}"/>
              </a:ext>
            </a:extLst>
          </p:cNvPr>
          <p:cNvPicPr>
            <a:picLocks noChangeAspect="1"/>
          </p:cNvPicPr>
          <p:nvPr/>
        </p:nvPicPr>
        <p:blipFill rotWithShape="1">
          <a:blip r:embed="rId3"/>
          <a:srcRect t="14620" r="16172"/>
          <a:stretch/>
        </p:blipFill>
        <p:spPr>
          <a:xfrm>
            <a:off x="1083149" y="1097538"/>
            <a:ext cx="3500912" cy="2516329"/>
          </a:xfrm>
          <a:prstGeom prst="rect">
            <a:avLst/>
          </a:prstGeom>
        </p:spPr>
      </p:pic>
      <p:pic>
        <p:nvPicPr>
          <p:cNvPr id="6" name="Picture 5">
            <a:extLst>
              <a:ext uri="{FF2B5EF4-FFF2-40B4-BE49-F238E27FC236}">
                <a16:creationId xmlns:a16="http://schemas.microsoft.com/office/drawing/2014/main" id="{EFC4786A-2BB8-4923-88C7-236BFDC9744C}"/>
              </a:ext>
            </a:extLst>
          </p:cNvPr>
          <p:cNvPicPr>
            <a:picLocks noChangeAspect="1"/>
          </p:cNvPicPr>
          <p:nvPr/>
        </p:nvPicPr>
        <p:blipFill rotWithShape="1">
          <a:blip r:embed="rId4"/>
          <a:srcRect t="14413" r="22414"/>
          <a:stretch/>
        </p:blipFill>
        <p:spPr>
          <a:xfrm>
            <a:off x="7071545" y="1071546"/>
            <a:ext cx="3399231" cy="2521594"/>
          </a:xfrm>
          <a:prstGeom prst="rect">
            <a:avLst/>
          </a:prstGeom>
        </p:spPr>
      </p:pic>
      <p:sp>
        <p:nvSpPr>
          <p:cNvPr id="7" name="Title 1">
            <a:extLst>
              <a:ext uri="{FF2B5EF4-FFF2-40B4-BE49-F238E27FC236}">
                <a16:creationId xmlns:a16="http://schemas.microsoft.com/office/drawing/2014/main" id="{0B4DB5D3-4B34-46C8-AE07-A3A01AF27616}"/>
              </a:ext>
            </a:extLst>
          </p:cNvPr>
          <p:cNvSpPr txBox="1">
            <a:spLocks/>
          </p:cNvSpPr>
          <p:nvPr/>
        </p:nvSpPr>
        <p:spPr>
          <a:xfrm>
            <a:off x="0" y="162506"/>
            <a:ext cx="4417697" cy="66665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600" b="1" dirty="0">
                <a:solidFill>
                  <a:schemeClr val="bg1">
                    <a:lumMod val="95000"/>
                  </a:schemeClr>
                </a:solidFill>
                <a:latin typeface="Aharoni" panose="02010803020104030203" pitchFamily="2" charset="-79"/>
                <a:cs typeface="Aharoni" panose="02010803020104030203" pitchFamily="2" charset="-79"/>
              </a:rPr>
              <a:t>VISUALIZATION</a:t>
            </a:r>
          </a:p>
        </p:txBody>
      </p:sp>
      <p:pic>
        <p:nvPicPr>
          <p:cNvPr id="8" name="Picture 7">
            <a:extLst>
              <a:ext uri="{FF2B5EF4-FFF2-40B4-BE49-F238E27FC236}">
                <a16:creationId xmlns:a16="http://schemas.microsoft.com/office/drawing/2014/main" id="{007060E1-3343-4D72-8943-CB67C7435209}"/>
              </a:ext>
            </a:extLst>
          </p:cNvPr>
          <p:cNvPicPr>
            <a:picLocks noChangeAspect="1"/>
          </p:cNvPicPr>
          <p:nvPr/>
        </p:nvPicPr>
        <p:blipFill rotWithShape="1">
          <a:blip r:embed="rId5"/>
          <a:srcRect t="22654"/>
          <a:stretch/>
        </p:blipFill>
        <p:spPr>
          <a:xfrm>
            <a:off x="2208848" y="4170844"/>
            <a:ext cx="6974541" cy="2516329"/>
          </a:xfrm>
          <a:prstGeom prst="rect">
            <a:avLst/>
          </a:prstGeom>
        </p:spPr>
      </p:pic>
      <p:sp>
        <p:nvSpPr>
          <p:cNvPr id="9" name="Title 1">
            <a:extLst>
              <a:ext uri="{FF2B5EF4-FFF2-40B4-BE49-F238E27FC236}">
                <a16:creationId xmlns:a16="http://schemas.microsoft.com/office/drawing/2014/main" id="{64341389-7B13-4087-B316-2BC18796BB5B}"/>
              </a:ext>
            </a:extLst>
          </p:cNvPr>
          <p:cNvSpPr txBox="1">
            <a:spLocks/>
          </p:cNvSpPr>
          <p:nvPr/>
        </p:nvSpPr>
        <p:spPr>
          <a:xfrm>
            <a:off x="4226115" y="3757433"/>
            <a:ext cx="3187697" cy="35116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600" b="1" dirty="0">
                <a:solidFill>
                  <a:schemeClr val="bg1"/>
                </a:solidFill>
                <a:latin typeface="+mn-lt"/>
              </a:rPr>
              <a:t>Time Series Plot: Weekly Units Sold</a:t>
            </a:r>
            <a:endParaRPr lang="en-US" sz="400" b="1" dirty="0">
              <a:solidFill>
                <a:schemeClr val="bg1"/>
              </a:solidFill>
              <a:latin typeface="+mn-lt"/>
            </a:endParaRPr>
          </a:p>
        </p:txBody>
      </p:sp>
    </p:spTree>
    <p:extLst>
      <p:ext uri="{BB962C8B-B14F-4D97-AF65-F5344CB8AC3E}">
        <p14:creationId xmlns:p14="http://schemas.microsoft.com/office/powerpoint/2010/main" val="153930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3848-6D38-44E2-863B-300E2AE5E66E}"/>
              </a:ext>
            </a:extLst>
          </p:cNvPr>
          <p:cNvSpPr>
            <a:spLocks noGrp="1"/>
          </p:cNvSpPr>
          <p:nvPr>
            <p:ph type="ctrTitle"/>
          </p:nvPr>
        </p:nvSpPr>
        <p:spPr>
          <a:xfrm>
            <a:off x="-1508898" y="276979"/>
            <a:ext cx="7204842" cy="804041"/>
          </a:xfrm>
        </p:spPr>
        <p:txBody>
          <a:bodyPr>
            <a:noAutofit/>
          </a:bodyPr>
          <a:lstStyle/>
          <a:p>
            <a:r>
              <a:rPr lang="en-US" sz="4800" b="1" dirty="0">
                <a:solidFill>
                  <a:schemeClr val="bg1"/>
                </a:solidFill>
                <a:latin typeface="Aharoni" panose="02010803020104030203" pitchFamily="2" charset="-79"/>
                <a:cs typeface="Aharoni" panose="02010803020104030203" pitchFamily="2" charset="-79"/>
              </a:rPr>
              <a:t>CONTENTS</a:t>
            </a:r>
          </a:p>
        </p:txBody>
      </p:sp>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536028" y="1081020"/>
            <a:ext cx="11493062" cy="3260161"/>
          </a:xfrm>
        </p:spPr>
        <p:txBody>
          <a:bodyPr>
            <a:normAutofit/>
          </a:bodyPr>
          <a:lstStyle/>
          <a:p>
            <a:pPr marL="342900" indent="-342900" algn="just">
              <a:buFont typeface="Arial" panose="020B0604020202020204" pitchFamily="34" charset="0"/>
              <a:buChar char="•"/>
            </a:pPr>
            <a:r>
              <a:rPr lang="en-US" sz="2500" b="1" dirty="0">
                <a:solidFill>
                  <a:schemeClr val="bg1"/>
                </a:solidFill>
              </a:rPr>
              <a:t>PROBLEM STATEMENT</a:t>
            </a:r>
          </a:p>
          <a:p>
            <a:pPr marL="342900" indent="-342900" algn="just">
              <a:buFont typeface="Arial" panose="020B0604020202020204" pitchFamily="34" charset="0"/>
              <a:buChar char="•"/>
            </a:pPr>
            <a:r>
              <a:rPr lang="en-US" sz="2500" b="1" dirty="0">
                <a:solidFill>
                  <a:schemeClr val="bg1"/>
                </a:solidFill>
              </a:rPr>
              <a:t>SCOPE</a:t>
            </a:r>
          </a:p>
          <a:p>
            <a:pPr marL="342900" indent="-342900" algn="just">
              <a:buFont typeface="Arial" panose="020B0604020202020204" pitchFamily="34" charset="0"/>
              <a:buChar char="•"/>
            </a:pPr>
            <a:r>
              <a:rPr lang="en-US" sz="2500" b="1" dirty="0">
                <a:solidFill>
                  <a:schemeClr val="bg1"/>
                </a:solidFill>
              </a:rPr>
              <a:t>DATA PREPROCESSING</a:t>
            </a:r>
          </a:p>
          <a:p>
            <a:pPr marL="342900" indent="-342900" algn="just">
              <a:buFont typeface="Arial" panose="020B0604020202020204" pitchFamily="34" charset="0"/>
              <a:buChar char="•"/>
            </a:pPr>
            <a:r>
              <a:rPr lang="en-US" sz="2500" b="1" dirty="0">
                <a:solidFill>
                  <a:schemeClr val="bg1"/>
                </a:solidFill>
              </a:rPr>
              <a:t>MODEL FITTING AND EVALUATION</a:t>
            </a:r>
          </a:p>
          <a:p>
            <a:pPr marL="342900" indent="-342900" algn="just">
              <a:buFont typeface="Arial" panose="020B0604020202020204" pitchFamily="34" charset="0"/>
              <a:buChar char="•"/>
            </a:pPr>
            <a:r>
              <a:rPr lang="en-US" sz="2500" b="1" dirty="0">
                <a:solidFill>
                  <a:schemeClr val="bg1"/>
                </a:solidFill>
              </a:rPr>
              <a:t>PREDICTION</a:t>
            </a:r>
          </a:p>
          <a:p>
            <a:pPr marL="342900" indent="-342900" algn="just">
              <a:buFont typeface="Arial" panose="020B0604020202020204" pitchFamily="34" charset="0"/>
              <a:buChar char="•"/>
            </a:pPr>
            <a:r>
              <a:rPr lang="en-US" sz="2500" b="1" dirty="0">
                <a:solidFill>
                  <a:schemeClr val="bg1"/>
                </a:solidFill>
              </a:rPr>
              <a:t>DATA VISUALIZATION</a:t>
            </a:r>
          </a:p>
          <a:p>
            <a:pPr marL="342900" indent="-342900" algn="just">
              <a:buFont typeface="Arial" panose="020B0604020202020204" pitchFamily="34" charset="0"/>
              <a:buChar char="•"/>
            </a:pPr>
            <a:r>
              <a:rPr lang="en-US" sz="2500" b="1" dirty="0">
                <a:solidFill>
                  <a:schemeClr val="bg1"/>
                </a:solidFill>
              </a:rPr>
              <a:t>DATA CLUSTERING</a:t>
            </a:r>
          </a:p>
          <a:p>
            <a:pPr marL="342900" indent="-342900" algn="just">
              <a:buFont typeface="Arial" panose="020B0604020202020204" pitchFamily="34" charset="0"/>
              <a:buChar char="•"/>
            </a:pPr>
            <a:endParaRPr lang="en-US" sz="2500" b="1" dirty="0">
              <a:solidFill>
                <a:schemeClr val="bg1"/>
              </a:solidFill>
            </a:endParaRPr>
          </a:p>
          <a:p>
            <a:pPr marL="342900" indent="-342900" algn="just">
              <a:buFont typeface="Arial" panose="020B0604020202020204" pitchFamily="34" charset="0"/>
              <a:buChar char="•"/>
            </a:pPr>
            <a:endParaRPr lang="en-US" sz="2500" b="1" dirty="0">
              <a:solidFill>
                <a:schemeClr val="bg1"/>
              </a:solidFill>
            </a:endParaRPr>
          </a:p>
        </p:txBody>
      </p:sp>
    </p:spTree>
    <p:extLst>
      <p:ext uri="{BB962C8B-B14F-4D97-AF65-F5344CB8AC3E}">
        <p14:creationId xmlns:p14="http://schemas.microsoft.com/office/powerpoint/2010/main" val="145597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3848-6D38-44E2-863B-300E2AE5E66E}"/>
              </a:ext>
            </a:extLst>
          </p:cNvPr>
          <p:cNvSpPr>
            <a:spLocks noGrp="1"/>
          </p:cNvSpPr>
          <p:nvPr>
            <p:ph type="ctrTitle"/>
          </p:nvPr>
        </p:nvSpPr>
        <p:spPr>
          <a:xfrm>
            <a:off x="645680" y="1224971"/>
            <a:ext cx="3253965" cy="695287"/>
          </a:xfrm>
        </p:spPr>
        <p:txBody>
          <a:bodyPr>
            <a:noAutofit/>
          </a:bodyPr>
          <a:lstStyle/>
          <a:p>
            <a:pPr algn="l"/>
            <a:r>
              <a:rPr lang="en-US" sz="2000" b="1" dirty="0">
                <a:solidFill>
                  <a:schemeClr val="bg1"/>
                </a:solidFill>
                <a:latin typeface="+mn-lt"/>
              </a:rPr>
              <a:t>Time Series Plot: </a:t>
            </a:r>
            <a:br>
              <a:rPr lang="en-US" sz="2000" b="1" dirty="0">
                <a:solidFill>
                  <a:schemeClr val="bg1"/>
                </a:solidFill>
                <a:latin typeface="+mn-lt"/>
              </a:rPr>
            </a:br>
            <a:r>
              <a:rPr lang="en-US" sz="2000" b="1" dirty="0">
                <a:solidFill>
                  <a:schemeClr val="bg1"/>
                </a:solidFill>
                <a:latin typeface="+mn-lt"/>
              </a:rPr>
              <a:t>Weekly Sales Differences</a:t>
            </a:r>
            <a:endParaRPr lang="en-US" sz="600" b="1" dirty="0">
              <a:solidFill>
                <a:schemeClr val="bg1"/>
              </a:solidFill>
              <a:latin typeface="+mn-lt"/>
            </a:endParaRPr>
          </a:p>
        </p:txBody>
      </p:sp>
      <p:pic>
        <p:nvPicPr>
          <p:cNvPr id="4" name="Picture 3">
            <a:extLst>
              <a:ext uri="{FF2B5EF4-FFF2-40B4-BE49-F238E27FC236}">
                <a16:creationId xmlns:a16="http://schemas.microsoft.com/office/drawing/2014/main" id="{9191A135-8E2F-4FFF-A5C9-ED92258689D6}"/>
              </a:ext>
            </a:extLst>
          </p:cNvPr>
          <p:cNvPicPr>
            <a:picLocks noChangeAspect="1"/>
          </p:cNvPicPr>
          <p:nvPr/>
        </p:nvPicPr>
        <p:blipFill>
          <a:blip r:embed="rId3"/>
          <a:stretch>
            <a:fillRect/>
          </a:stretch>
        </p:blipFill>
        <p:spPr>
          <a:xfrm>
            <a:off x="4378291" y="458942"/>
            <a:ext cx="7463862" cy="2797127"/>
          </a:xfrm>
          <a:prstGeom prst="rect">
            <a:avLst/>
          </a:prstGeom>
        </p:spPr>
      </p:pic>
      <p:pic>
        <p:nvPicPr>
          <p:cNvPr id="8" name="Picture 7">
            <a:extLst>
              <a:ext uri="{FF2B5EF4-FFF2-40B4-BE49-F238E27FC236}">
                <a16:creationId xmlns:a16="http://schemas.microsoft.com/office/drawing/2014/main" id="{30A15F1F-DDC8-4E39-8D15-84F411B54F05}"/>
              </a:ext>
            </a:extLst>
          </p:cNvPr>
          <p:cNvPicPr>
            <a:picLocks noChangeAspect="1"/>
          </p:cNvPicPr>
          <p:nvPr/>
        </p:nvPicPr>
        <p:blipFill>
          <a:blip r:embed="rId4"/>
          <a:stretch>
            <a:fillRect/>
          </a:stretch>
        </p:blipFill>
        <p:spPr>
          <a:xfrm>
            <a:off x="4378291" y="3827570"/>
            <a:ext cx="7463862" cy="2737857"/>
          </a:xfrm>
          <a:prstGeom prst="rect">
            <a:avLst/>
          </a:prstGeom>
        </p:spPr>
      </p:pic>
      <p:sp>
        <p:nvSpPr>
          <p:cNvPr id="12" name="Title 1">
            <a:extLst>
              <a:ext uri="{FF2B5EF4-FFF2-40B4-BE49-F238E27FC236}">
                <a16:creationId xmlns:a16="http://schemas.microsoft.com/office/drawing/2014/main" id="{2CA2223D-073F-4A49-BF56-C6A79501D7DB}"/>
              </a:ext>
            </a:extLst>
          </p:cNvPr>
          <p:cNvSpPr txBox="1">
            <a:spLocks/>
          </p:cNvSpPr>
          <p:nvPr/>
        </p:nvSpPr>
        <p:spPr>
          <a:xfrm>
            <a:off x="645680" y="4653611"/>
            <a:ext cx="3253965" cy="69528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b="1" dirty="0">
                <a:solidFill>
                  <a:schemeClr val="bg1"/>
                </a:solidFill>
                <a:latin typeface="+mn-lt"/>
              </a:rPr>
              <a:t>Time Series Plot: </a:t>
            </a:r>
            <a:br>
              <a:rPr lang="en-US" sz="2000" b="1" dirty="0">
                <a:solidFill>
                  <a:schemeClr val="bg1"/>
                </a:solidFill>
                <a:latin typeface="+mn-lt"/>
              </a:rPr>
            </a:br>
            <a:r>
              <a:rPr lang="en-US" sz="2000" b="1" dirty="0">
                <a:solidFill>
                  <a:schemeClr val="bg1"/>
                </a:solidFill>
                <a:latin typeface="+mn-lt"/>
              </a:rPr>
              <a:t>Monthly Sales Differences</a:t>
            </a:r>
            <a:endParaRPr lang="en-US" sz="600" b="1" dirty="0">
              <a:solidFill>
                <a:schemeClr val="bg1"/>
              </a:solidFill>
              <a:latin typeface="+mn-lt"/>
            </a:endParaRPr>
          </a:p>
        </p:txBody>
      </p:sp>
    </p:spTree>
    <p:extLst>
      <p:ext uri="{BB962C8B-B14F-4D97-AF65-F5344CB8AC3E}">
        <p14:creationId xmlns:p14="http://schemas.microsoft.com/office/powerpoint/2010/main" val="609223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20D83D-3BFE-4130-8A94-79CF0FA7E201}"/>
              </a:ext>
            </a:extLst>
          </p:cNvPr>
          <p:cNvSpPr txBox="1"/>
          <p:nvPr/>
        </p:nvSpPr>
        <p:spPr>
          <a:xfrm>
            <a:off x="584790" y="1341340"/>
            <a:ext cx="3950869" cy="369332"/>
          </a:xfrm>
          <a:prstGeom prst="rect">
            <a:avLst/>
          </a:prstGeom>
          <a:noFill/>
        </p:spPr>
        <p:txBody>
          <a:bodyPr wrap="square" rtlCol="0">
            <a:spAutoFit/>
          </a:bodyPr>
          <a:lstStyle/>
          <a:p>
            <a:r>
              <a:rPr lang="en-US" b="1" dirty="0">
                <a:solidFill>
                  <a:schemeClr val="bg1"/>
                </a:solidFill>
              </a:rPr>
              <a:t>Weekly Total Sales Revenue</a:t>
            </a:r>
          </a:p>
        </p:txBody>
      </p:sp>
      <p:pic>
        <p:nvPicPr>
          <p:cNvPr id="2" name="Picture 1">
            <a:extLst>
              <a:ext uri="{FF2B5EF4-FFF2-40B4-BE49-F238E27FC236}">
                <a16:creationId xmlns:a16="http://schemas.microsoft.com/office/drawing/2014/main" id="{8D00E52B-8B3F-499A-87E0-332922D14A70}"/>
              </a:ext>
            </a:extLst>
          </p:cNvPr>
          <p:cNvPicPr>
            <a:picLocks noChangeAspect="1"/>
          </p:cNvPicPr>
          <p:nvPr/>
        </p:nvPicPr>
        <p:blipFill>
          <a:blip r:embed="rId3"/>
          <a:stretch>
            <a:fillRect/>
          </a:stretch>
        </p:blipFill>
        <p:spPr>
          <a:xfrm>
            <a:off x="4347881" y="389745"/>
            <a:ext cx="7599987" cy="2821147"/>
          </a:xfrm>
          <a:prstGeom prst="rect">
            <a:avLst/>
          </a:prstGeom>
        </p:spPr>
      </p:pic>
      <p:pic>
        <p:nvPicPr>
          <p:cNvPr id="7" name="Picture 6">
            <a:extLst>
              <a:ext uri="{FF2B5EF4-FFF2-40B4-BE49-F238E27FC236}">
                <a16:creationId xmlns:a16="http://schemas.microsoft.com/office/drawing/2014/main" id="{BDD09D50-0D9D-4CF2-BA06-816F22241489}"/>
              </a:ext>
            </a:extLst>
          </p:cNvPr>
          <p:cNvPicPr>
            <a:picLocks noChangeAspect="1"/>
          </p:cNvPicPr>
          <p:nvPr/>
        </p:nvPicPr>
        <p:blipFill>
          <a:blip r:embed="rId4"/>
          <a:stretch>
            <a:fillRect/>
          </a:stretch>
        </p:blipFill>
        <p:spPr>
          <a:xfrm>
            <a:off x="4347882" y="3622368"/>
            <a:ext cx="7599987" cy="3021002"/>
          </a:xfrm>
          <a:prstGeom prst="rect">
            <a:avLst/>
          </a:prstGeom>
        </p:spPr>
      </p:pic>
      <p:sp>
        <p:nvSpPr>
          <p:cNvPr id="8" name="TextBox 7">
            <a:extLst>
              <a:ext uri="{FF2B5EF4-FFF2-40B4-BE49-F238E27FC236}">
                <a16:creationId xmlns:a16="http://schemas.microsoft.com/office/drawing/2014/main" id="{AC611F98-304E-49C7-B275-C0FC3A5F1635}"/>
              </a:ext>
            </a:extLst>
          </p:cNvPr>
          <p:cNvSpPr txBox="1"/>
          <p:nvPr/>
        </p:nvSpPr>
        <p:spPr>
          <a:xfrm>
            <a:off x="584789" y="4631387"/>
            <a:ext cx="3950869" cy="369332"/>
          </a:xfrm>
          <a:prstGeom prst="rect">
            <a:avLst/>
          </a:prstGeom>
          <a:noFill/>
        </p:spPr>
        <p:txBody>
          <a:bodyPr wrap="square" rtlCol="0">
            <a:spAutoFit/>
          </a:bodyPr>
          <a:lstStyle/>
          <a:p>
            <a:r>
              <a:rPr lang="en-US" b="1" dirty="0">
                <a:solidFill>
                  <a:schemeClr val="bg1"/>
                </a:solidFill>
              </a:rPr>
              <a:t>Total Units Sold by Store</a:t>
            </a:r>
          </a:p>
        </p:txBody>
      </p:sp>
    </p:spTree>
    <p:extLst>
      <p:ext uri="{BB962C8B-B14F-4D97-AF65-F5344CB8AC3E}">
        <p14:creationId xmlns:p14="http://schemas.microsoft.com/office/powerpoint/2010/main" val="3871810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20D83D-3BFE-4130-8A94-79CF0FA7E201}"/>
              </a:ext>
            </a:extLst>
          </p:cNvPr>
          <p:cNvSpPr txBox="1"/>
          <p:nvPr/>
        </p:nvSpPr>
        <p:spPr>
          <a:xfrm>
            <a:off x="674918" y="111907"/>
            <a:ext cx="3525773" cy="369332"/>
          </a:xfrm>
          <a:prstGeom prst="rect">
            <a:avLst/>
          </a:prstGeom>
          <a:noFill/>
        </p:spPr>
        <p:txBody>
          <a:bodyPr wrap="none" rtlCol="0">
            <a:spAutoFit/>
          </a:bodyPr>
          <a:lstStyle/>
          <a:p>
            <a:r>
              <a:rPr lang="en-US" b="1" dirty="0">
                <a:solidFill>
                  <a:schemeClr val="bg1"/>
                </a:solidFill>
              </a:rPr>
              <a:t>Box Plot: Base Price and Total Price</a:t>
            </a:r>
          </a:p>
        </p:txBody>
      </p:sp>
      <p:pic>
        <p:nvPicPr>
          <p:cNvPr id="3" name="Picture 2">
            <a:extLst>
              <a:ext uri="{FF2B5EF4-FFF2-40B4-BE49-F238E27FC236}">
                <a16:creationId xmlns:a16="http://schemas.microsoft.com/office/drawing/2014/main" id="{3F2876F1-052E-4E85-93F1-238E62825A8E}"/>
              </a:ext>
            </a:extLst>
          </p:cNvPr>
          <p:cNvPicPr>
            <a:picLocks noChangeAspect="1"/>
          </p:cNvPicPr>
          <p:nvPr/>
        </p:nvPicPr>
        <p:blipFill>
          <a:blip r:embed="rId3"/>
          <a:stretch>
            <a:fillRect/>
          </a:stretch>
        </p:blipFill>
        <p:spPr>
          <a:xfrm>
            <a:off x="753035" y="481239"/>
            <a:ext cx="3854824" cy="2888058"/>
          </a:xfrm>
          <a:prstGeom prst="rect">
            <a:avLst/>
          </a:prstGeom>
        </p:spPr>
      </p:pic>
      <p:pic>
        <p:nvPicPr>
          <p:cNvPr id="4" name="Picture 3">
            <a:extLst>
              <a:ext uri="{FF2B5EF4-FFF2-40B4-BE49-F238E27FC236}">
                <a16:creationId xmlns:a16="http://schemas.microsoft.com/office/drawing/2014/main" id="{E68E4998-C2B5-4438-9AD8-CC0A327AE53E}"/>
              </a:ext>
            </a:extLst>
          </p:cNvPr>
          <p:cNvPicPr>
            <a:picLocks noChangeAspect="1"/>
          </p:cNvPicPr>
          <p:nvPr/>
        </p:nvPicPr>
        <p:blipFill>
          <a:blip r:embed="rId4"/>
          <a:stretch>
            <a:fillRect/>
          </a:stretch>
        </p:blipFill>
        <p:spPr>
          <a:xfrm>
            <a:off x="5878287" y="876111"/>
            <a:ext cx="6119423" cy="1141205"/>
          </a:xfrm>
          <a:prstGeom prst="rect">
            <a:avLst/>
          </a:prstGeom>
        </p:spPr>
      </p:pic>
      <p:pic>
        <p:nvPicPr>
          <p:cNvPr id="6" name="Picture 5">
            <a:extLst>
              <a:ext uri="{FF2B5EF4-FFF2-40B4-BE49-F238E27FC236}">
                <a16:creationId xmlns:a16="http://schemas.microsoft.com/office/drawing/2014/main" id="{44FFB002-9F02-4F8A-A2CC-9000A4171C23}"/>
              </a:ext>
            </a:extLst>
          </p:cNvPr>
          <p:cNvPicPr>
            <a:picLocks noChangeAspect="1"/>
          </p:cNvPicPr>
          <p:nvPr/>
        </p:nvPicPr>
        <p:blipFill>
          <a:blip r:embed="rId5"/>
          <a:stretch>
            <a:fillRect/>
          </a:stretch>
        </p:blipFill>
        <p:spPr>
          <a:xfrm>
            <a:off x="5878286" y="2705163"/>
            <a:ext cx="6119423" cy="4040930"/>
          </a:xfrm>
          <a:prstGeom prst="rect">
            <a:avLst/>
          </a:prstGeom>
        </p:spPr>
      </p:pic>
      <p:pic>
        <p:nvPicPr>
          <p:cNvPr id="7" name="Picture 6">
            <a:extLst>
              <a:ext uri="{FF2B5EF4-FFF2-40B4-BE49-F238E27FC236}">
                <a16:creationId xmlns:a16="http://schemas.microsoft.com/office/drawing/2014/main" id="{4350C067-B5A2-418E-BA8F-ED8797BBE141}"/>
              </a:ext>
            </a:extLst>
          </p:cNvPr>
          <p:cNvPicPr>
            <a:picLocks noChangeAspect="1"/>
          </p:cNvPicPr>
          <p:nvPr/>
        </p:nvPicPr>
        <p:blipFill>
          <a:blip r:embed="rId6"/>
          <a:stretch>
            <a:fillRect/>
          </a:stretch>
        </p:blipFill>
        <p:spPr>
          <a:xfrm>
            <a:off x="753035" y="3926127"/>
            <a:ext cx="3872753" cy="2819966"/>
          </a:xfrm>
          <a:prstGeom prst="rect">
            <a:avLst/>
          </a:prstGeom>
        </p:spPr>
      </p:pic>
      <p:sp>
        <p:nvSpPr>
          <p:cNvPr id="8" name="TextBox 7">
            <a:extLst>
              <a:ext uri="{FF2B5EF4-FFF2-40B4-BE49-F238E27FC236}">
                <a16:creationId xmlns:a16="http://schemas.microsoft.com/office/drawing/2014/main" id="{AABE6823-3F8D-4BAF-9255-122C80EB508A}"/>
              </a:ext>
            </a:extLst>
          </p:cNvPr>
          <p:cNvSpPr txBox="1"/>
          <p:nvPr/>
        </p:nvSpPr>
        <p:spPr>
          <a:xfrm>
            <a:off x="674917" y="3463046"/>
            <a:ext cx="3364767" cy="369332"/>
          </a:xfrm>
          <a:prstGeom prst="rect">
            <a:avLst/>
          </a:prstGeom>
          <a:noFill/>
        </p:spPr>
        <p:txBody>
          <a:bodyPr wrap="none" rtlCol="0">
            <a:spAutoFit/>
          </a:bodyPr>
          <a:lstStyle/>
          <a:p>
            <a:r>
              <a:rPr lang="en-US" b="1" dirty="0">
                <a:solidFill>
                  <a:schemeClr val="bg1"/>
                </a:solidFill>
              </a:rPr>
              <a:t>Box Plot: Units Sold Distribution</a:t>
            </a:r>
          </a:p>
        </p:txBody>
      </p:sp>
      <p:sp>
        <p:nvSpPr>
          <p:cNvPr id="9" name="TextBox 8">
            <a:extLst>
              <a:ext uri="{FF2B5EF4-FFF2-40B4-BE49-F238E27FC236}">
                <a16:creationId xmlns:a16="http://schemas.microsoft.com/office/drawing/2014/main" id="{92691629-2DFD-4310-BA61-C8106537D084}"/>
              </a:ext>
            </a:extLst>
          </p:cNvPr>
          <p:cNvSpPr txBox="1"/>
          <p:nvPr/>
        </p:nvSpPr>
        <p:spPr>
          <a:xfrm>
            <a:off x="6209981" y="96518"/>
            <a:ext cx="5049689" cy="400110"/>
          </a:xfrm>
          <a:prstGeom prst="rect">
            <a:avLst/>
          </a:prstGeom>
          <a:noFill/>
        </p:spPr>
        <p:txBody>
          <a:bodyPr wrap="square" rtlCol="0">
            <a:spAutoFit/>
          </a:bodyPr>
          <a:lstStyle/>
          <a:p>
            <a:r>
              <a:rPr lang="en-US" sz="2000" b="1" dirty="0">
                <a:solidFill>
                  <a:schemeClr val="bg1"/>
                </a:solidFill>
              </a:rPr>
              <a:t>Created new features in your training dataset</a:t>
            </a:r>
          </a:p>
        </p:txBody>
      </p:sp>
      <p:sp>
        <p:nvSpPr>
          <p:cNvPr id="10" name="TextBox 9">
            <a:extLst>
              <a:ext uri="{FF2B5EF4-FFF2-40B4-BE49-F238E27FC236}">
                <a16:creationId xmlns:a16="http://schemas.microsoft.com/office/drawing/2014/main" id="{9E607571-523F-40BB-9888-158D4B1241CF}"/>
              </a:ext>
            </a:extLst>
          </p:cNvPr>
          <p:cNvSpPr txBox="1"/>
          <p:nvPr/>
        </p:nvSpPr>
        <p:spPr>
          <a:xfrm>
            <a:off x="7250367" y="465515"/>
            <a:ext cx="4941633" cy="338554"/>
          </a:xfrm>
          <a:prstGeom prst="rect">
            <a:avLst/>
          </a:prstGeom>
          <a:noFill/>
        </p:spPr>
        <p:txBody>
          <a:bodyPr wrap="square" rtlCol="0">
            <a:spAutoFit/>
          </a:bodyPr>
          <a:lstStyle/>
          <a:p>
            <a:r>
              <a:rPr lang="en-US" sz="1600" b="1" dirty="0">
                <a:solidFill>
                  <a:schemeClr val="bg1"/>
                </a:solidFill>
              </a:rPr>
              <a:t>Diff, </a:t>
            </a:r>
            <a:r>
              <a:rPr lang="en-US" sz="1600" b="1" dirty="0" err="1">
                <a:solidFill>
                  <a:schemeClr val="bg1"/>
                </a:solidFill>
              </a:rPr>
              <a:t>relative_diff_base</a:t>
            </a:r>
            <a:r>
              <a:rPr lang="en-US" sz="1600" b="1" dirty="0">
                <a:solidFill>
                  <a:schemeClr val="bg1"/>
                </a:solidFill>
              </a:rPr>
              <a:t>,  </a:t>
            </a:r>
            <a:r>
              <a:rPr lang="en-US" sz="1600" b="1" dirty="0" err="1">
                <a:solidFill>
                  <a:schemeClr val="bg1"/>
                </a:solidFill>
              </a:rPr>
              <a:t>andrelative_diff_total</a:t>
            </a:r>
            <a:endParaRPr lang="en-US" sz="1600" b="1" dirty="0">
              <a:solidFill>
                <a:schemeClr val="bg1"/>
              </a:solidFill>
            </a:endParaRPr>
          </a:p>
        </p:txBody>
      </p:sp>
      <p:sp>
        <p:nvSpPr>
          <p:cNvPr id="11" name="TextBox 10">
            <a:extLst>
              <a:ext uri="{FF2B5EF4-FFF2-40B4-BE49-F238E27FC236}">
                <a16:creationId xmlns:a16="http://schemas.microsoft.com/office/drawing/2014/main" id="{F0313F39-FC0D-4A85-A8BE-9693F6A2E1A6}"/>
              </a:ext>
            </a:extLst>
          </p:cNvPr>
          <p:cNvSpPr txBox="1"/>
          <p:nvPr/>
        </p:nvSpPr>
        <p:spPr>
          <a:xfrm>
            <a:off x="7757035" y="2212133"/>
            <a:ext cx="2508828" cy="369332"/>
          </a:xfrm>
          <a:prstGeom prst="rect">
            <a:avLst/>
          </a:prstGeom>
          <a:noFill/>
        </p:spPr>
        <p:txBody>
          <a:bodyPr wrap="none" rtlCol="0">
            <a:spAutoFit/>
          </a:bodyPr>
          <a:lstStyle/>
          <a:p>
            <a:r>
              <a:rPr lang="en-US" b="1" dirty="0">
                <a:solidFill>
                  <a:schemeClr val="bg1"/>
                </a:solidFill>
              </a:rPr>
              <a:t>Weekly Units Sold Trend</a:t>
            </a:r>
          </a:p>
        </p:txBody>
      </p:sp>
    </p:spTree>
    <p:extLst>
      <p:ext uri="{BB962C8B-B14F-4D97-AF65-F5344CB8AC3E}">
        <p14:creationId xmlns:p14="http://schemas.microsoft.com/office/powerpoint/2010/main" val="142131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20D83D-3BFE-4130-8A94-79CF0FA7E201}"/>
              </a:ext>
            </a:extLst>
          </p:cNvPr>
          <p:cNvSpPr txBox="1"/>
          <p:nvPr/>
        </p:nvSpPr>
        <p:spPr>
          <a:xfrm>
            <a:off x="432872" y="337293"/>
            <a:ext cx="2511265" cy="369332"/>
          </a:xfrm>
          <a:prstGeom prst="rect">
            <a:avLst/>
          </a:prstGeom>
          <a:noFill/>
        </p:spPr>
        <p:txBody>
          <a:bodyPr wrap="none" rtlCol="0">
            <a:spAutoFit/>
          </a:bodyPr>
          <a:lstStyle/>
          <a:p>
            <a:r>
              <a:rPr lang="en-US" b="1" dirty="0">
                <a:solidFill>
                  <a:schemeClr val="bg1"/>
                </a:solidFill>
              </a:rPr>
              <a:t>Total Units Sold by Store</a:t>
            </a:r>
          </a:p>
        </p:txBody>
      </p:sp>
      <p:pic>
        <p:nvPicPr>
          <p:cNvPr id="3" name="Picture 2">
            <a:extLst>
              <a:ext uri="{FF2B5EF4-FFF2-40B4-BE49-F238E27FC236}">
                <a16:creationId xmlns:a16="http://schemas.microsoft.com/office/drawing/2014/main" id="{7CAF0346-1674-4BAF-8228-3FF68FCC5499}"/>
              </a:ext>
            </a:extLst>
          </p:cNvPr>
          <p:cNvPicPr>
            <a:picLocks noChangeAspect="1"/>
          </p:cNvPicPr>
          <p:nvPr/>
        </p:nvPicPr>
        <p:blipFill>
          <a:blip r:embed="rId3"/>
          <a:stretch>
            <a:fillRect/>
          </a:stretch>
        </p:blipFill>
        <p:spPr>
          <a:xfrm>
            <a:off x="228812" y="3711388"/>
            <a:ext cx="6205194" cy="2877670"/>
          </a:xfrm>
          <a:prstGeom prst="rect">
            <a:avLst/>
          </a:prstGeom>
        </p:spPr>
      </p:pic>
      <p:pic>
        <p:nvPicPr>
          <p:cNvPr id="4" name="Picture 3">
            <a:extLst>
              <a:ext uri="{FF2B5EF4-FFF2-40B4-BE49-F238E27FC236}">
                <a16:creationId xmlns:a16="http://schemas.microsoft.com/office/drawing/2014/main" id="{C8B0E959-143E-4F17-B078-FA1DCE075EA2}"/>
              </a:ext>
            </a:extLst>
          </p:cNvPr>
          <p:cNvPicPr>
            <a:picLocks noChangeAspect="1"/>
          </p:cNvPicPr>
          <p:nvPr/>
        </p:nvPicPr>
        <p:blipFill>
          <a:blip r:embed="rId4"/>
          <a:stretch>
            <a:fillRect/>
          </a:stretch>
        </p:blipFill>
        <p:spPr>
          <a:xfrm>
            <a:off x="6819332" y="2124635"/>
            <a:ext cx="5215574" cy="4464423"/>
          </a:xfrm>
          <a:prstGeom prst="rect">
            <a:avLst/>
          </a:prstGeom>
        </p:spPr>
      </p:pic>
      <p:pic>
        <p:nvPicPr>
          <p:cNvPr id="8" name="Picture 7">
            <a:extLst>
              <a:ext uri="{FF2B5EF4-FFF2-40B4-BE49-F238E27FC236}">
                <a16:creationId xmlns:a16="http://schemas.microsoft.com/office/drawing/2014/main" id="{37B49FB7-79F7-4C23-B1E4-70E9D028FB2A}"/>
              </a:ext>
            </a:extLst>
          </p:cNvPr>
          <p:cNvPicPr>
            <a:picLocks noChangeAspect="1"/>
          </p:cNvPicPr>
          <p:nvPr/>
        </p:nvPicPr>
        <p:blipFill>
          <a:blip r:embed="rId5"/>
          <a:stretch>
            <a:fillRect/>
          </a:stretch>
        </p:blipFill>
        <p:spPr>
          <a:xfrm>
            <a:off x="228812" y="773090"/>
            <a:ext cx="6222979" cy="2265945"/>
          </a:xfrm>
          <a:prstGeom prst="rect">
            <a:avLst/>
          </a:prstGeom>
        </p:spPr>
      </p:pic>
      <p:sp>
        <p:nvSpPr>
          <p:cNvPr id="9" name="TextBox 8">
            <a:extLst>
              <a:ext uri="{FF2B5EF4-FFF2-40B4-BE49-F238E27FC236}">
                <a16:creationId xmlns:a16="http://schemas.microsoft.com/office/drawing/2014/main" id="{9E122367-EBF8-4190-8505-0E762C793CA3}"/>
              </a:ext>
            </a:extLst>
          </p:cNvPr>
          <p:cNvSpPr txBox="1"/>
          <p:nvPr/>
        </p:nvSpPr>
        <p:spPr>
          <a:xfrm>
            <a:off x="7123468" y="773090"/>
            <a:ext cx="3627275" cy="369332"/>
          </a:xfrm>
          <a:prstGeom prst="rect">
            <a:avLst/>
          </a:prstGeom>
          <a:noFill/>
        </p:spPr>
        <p:txBody>
          <a:bodyPr wrap="none" rtlCol="0">
            <a:spAutoFit/>
          </a:bodyPr>
          <a:lstStyle/>
          <a:p>
            <a:r>
              <a:rPr lang="en-US" b="1" dirty="0">
                <a:solidFill>
                  <a:schemeClr val="bg1"/>
                </a:solidFill>
              </a:rPr>
              <a:t>Distributions of Numerical Variables</a:t>
            </a:r>
          </a:p>
        </p:txBody>
      </p:sp>
      <p:sp>
        <p:nvSpPr>
          <p:cNvPr id="10" name="TextBox 9">
            <a:extLst>
              <a:ext uri="{FF2B5EF4-FFF2-40B4-BE49-F238E27FC236}">
                <a16:creationId xmlns:a16="http://schemas.microsoft.com/office/drawing/2014/main" id="{9F257450-E534-4C68-9252-A69925B2CFE4}"/>
              </a:ext>
            </a:extLst>
          </p:cNvPr>
          <p:cNvSpPr txBox="1"/>
          <p:nvPr/>
        </p:nvSpPr>
        <p:spPr>
          <a:xfrm>
            <a:off x="8757812" y="1171897"/>
            <a:ext cx="1464119" cy="923330"/>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bg1"/>
                </a:solidFill>
              </a:rPr>
              <a:t>Total Price</a:t>
            </a:r>
          </a:p>
          <a:p>
            <a:pPr marL="285750" indent="-285750">
              <a:buFont typeface="Arial" panose="020B0604020202020204" pitchFamily="34" charset="0"/>
              <a:buChar char="•"/>
            </a:pPr>
            <a:r>
              <a:rPr lang="en-US" b="1" dirty="0">
                <a:solidFill>
                  <a:schemeClr val="bg1"/>
                </a:solidFill>
              </a:rPr>
              <a:t>Base Price</a:t>
            </a:r>
          </a:p>
          <a:p>
            <a:pPr marL="285750" indent="-285750">
              <a:buFont typeface="Arial" panose="020B0604020202020204" pitchFamily="34" charset="0"/>
              <a:buChar char="•"/>
            </a:pPr>
            <a:r>
              <a:rPr lang="en-US" b="1" dirty="0">
                <a:solidFill>
                  <a:schemeClr val="bg1"/>
                </a:solidFill>
              </a:rPr>
              <a:t>Units Sold</a:t>
            </a:r>
          </a:p>
        </p:txBody>
      </p:sp>
      <p:sp>
        <p:nvSpPr>
          <p:cNvPr id="11" name="TextBox 10">
            <a:extLst>
              <a:ext uri="{FF2B5EF4-FFF2-40B4-BE49-F238E27FC236}">
                <a16:creationId xmlns:a16="http://schemas.microsoft.com/office/drawing/2014/main" id="{531CC454-8D06-4C6D-8931-FA774A112774}"/>
              </a:ext>
            </a:extLst>
          </p:cNvPr>
          <p:cNvSpPr txBox="1"/>
          <p:nvPr/>
        </p:nvSpPr>
        <p:spPr>
          <a:xfrm>
            <a:off x="432872" y="3244334"/>
            <a:ext cx="2912207" cy="369332"/>
          </a:xfrm>
          <a:prstGeom prst="rect">
            <a:avLst/>
          </a:prstGeom>
          <a:noFill/>
        </p:spPr>
        <p:txBody>
          <a:bodyPr wrap="none" rtlCol="0">
            <a:spAutoFit/>
          </a:bodyPr>
          <a:lstStyle/>
          <a:p>
            <a:r>
              <a:rPr lang="en-US" b="1" dirty="0">
                <a:solidFill>
                  <a:schemeClr val="bg1"/>
                </a:solidFill>
              </a:rPr>
              <a:t>Boxplot of Units Sold by SKU</a:t>
            </a:r>
          </a:p>
        </p:txBody>
      </p:sp>
    </p:spTree>
    <p:extLst>
      <p:ext uri="{BB962C8B-B14F-4D97-AF65-F5344CB8AC3E}">
        <p14:creationId xmlns:p14="http://schemas.microsoft.com/office/powerpoint/2010/main" val="227520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3848-6D38-44E2-863B-300E2AE5E66E}"/>
              </a:ext>
            </a:extLst>
          </p:cNvPr>
          <p:cNvSpPr>
            <a:spLocks noGrp="1"/>
          </p:cNvSpPr>
          <p:nvPr>
            <p:ph type="ctrTitle"/>
          </p:nvPr>
        </p:nvSpPr>
        <p:spPr>
          <a:xfrm>
            <a:off x="945777" y="414371"/>
            <a:ext cx="3805517" cy="323549"/>
          </a:xfrm>
        </p:spPr>
        <p:txBody>
          <a:bodyPr>
            <a:noAutofit/>
          </a:bodyPr>
          <a:lstStyle/>
          <a:p>
            <a:pPr algn="l"/>
            <a:r>
              <a:rPr lang="en-US" sz="1800" b="1" dirty="0">
                <a:solidFill>
                  <a:schemeClr val="bg1"/>
                </a:solidFill>
                <a:latin typeface="+mn-lt"/>
              </a:rPr>
              <a:t>Count of Records by </a:t>
            </a:r>
            <a:r>
              <a:rPr lang="en-US" sz="1800" b="1" dirty="0" err="1">
                <a:solidFill>
                  <a:schemeClr val="bg1"/>
                </a:solidFill>
                <a:latin typeface="+mn-lt"/>
              </a:rPr>
              <a:t>is_featured_sku</a:t>
            </a:r>
            <a:endParaRPr lang="en-US" sz="1800" b="1" dirty="0">
              <a:solidFill>
                <a:schemeClr val="bg1"/>
              </a:solidFill>
              <a:latin typeface="+mn-lt"/>
            </a:endParaRPr>
          </a:p>
        </p:txBody>
      </p:sp>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4294094" y="3442358"/>
            <a:ext cx="3603812" cy="323549"/>
          </a:xfrm>
        </p:spPr>
        <p:txBody>
          <a:bodyPr>
            <a:normAutofit lnSpcReduction="10000"/>
          </a:bodyPr>
          <a:lstStyle/>
          <a:p>
            <a:pPr algn="l"/>
            <a:r>
              <a:rPr lang="en-US" sz="1800" b="1" dirty="0">
                <a:solidFill>
                  <a:schemeClr val="bg1"/>
                </a:solidFill>
              </a:rPr>
              <a:t>Histogram: Units Sold Distribution</a:t>
            </a:r>
          </a:p>
        </p:txBody>
      </p:sp>
      <p:pic>
        <p:nvPicPr>
          <p:cNvPr id="5" name="Picture 4">
            <a:extLst>
              <a:ext uri="{FF2B5EF4-FFF2-40B4-BE49-F238E27FC236}">
                <a16:creationId xmlns:a16="http://schemas.microsoft.com/office/drawing/2014/main" id="{6A50C351-A1B0-4287-B3E2-3C0E2267828F}"/>
              </a:ext>
            </a:extLst>
          </p:cNvPr>
          <p:cNvPicPr>
            <a:picLocks noChangeAspect="1"/>
          </p:cNvPicPr>
          <p:nvPr/>
        </p:nvPicPr>
        <p:blipFill rotWithShape="1">
          <a:blip r:embed="rId3"/>
          <a:srcRect t="20997"/>
          <a:stretch/>
        </p:blipFill>
        <p:spPr>
          <a:xfrm>
            <a:off x="493058" y="772305"/>
            <a:ext cx="5136775" cy="2416143"/>
          </a:xfrm>
          <a:prstGeom prst="rect">
            <a:avLst/>
          </a:prstGeom>
        </p:spPr>
      </p:pic>
      <p:pic>
        <p:nvPicPr>
          <p:cNvPr id="6" name="Picture 5">
            <a:extLst>
              <a:ext uri="{FF2B5EF4-FFF2-40B4-BE49-F238E27FC236}">
                <a16:creationId xmlns:a16="http://schemas.microsoft.com/office/drawing/2014/main" id="{E91182AA-78E0-45AE-8789-6EAFF94E7C42}"/>
              </a:ext>
            </a:extLst>
          </p:cNvPr>
          <p:cNvPicPr>
            <a:picLocks noChangeAspect="1"/>
          </p:cNvPicPr>
          <p:nvPr/>
        </p:nvPicPr>
        <p:blipFill rotWithShape="1">
          <a:blip r:embed="rId4"/>
          <a:srcRect t="21030"/>
          <a:stretch/>
        </p:blipFill>
        <p:spPr>
          <a:xfrm>
            <a:off x="6562167" y="772305"/>
            <a:ext cx="5284930" cy="2416143"/>
          </a:xfrm>
          <a:prstGeom prst="rect">
            <a:avLst/>
          </a:prstGeom>
        </p:spPr>
      </p:pic>
      <p:pic>
        <p:nvPicPr>
          <p:cNvPr id="7" name="Picture 6">
            <a:extLst>
              <a:ext uri="{FF2B5EF4-FFF2-40B4-BE49-F238E27FC236}">
                <a16:creationId xmlns:a16="http://schemas.microsoft.com/office/drawing/2014/main" id="{1A6A45E8-CF10-4AEA-9797-50FB655A6689}"/>
              </a:ext>
            </a:extLst>
          </p:cNvPr>
          <p:cNvPicPr>
            <a:picLocks noChangeAspect="1"/>
          </p:cNvPicPr>
          <p:nvPr/>
        </p:nvPicPr>
        <p:blipFill rotWithShape="1">
          <a:blip r:embed="rId5"/>
          <a:srcRect t="19974"/>
          <a:stretch/>
        </p:blipFill>
        <p:spPr>
          <a:xfrm>
            <a:off x="1773262" y="3833142"/>
            <a:ext cx="8645476" cy="2732974"/>
          </a:xfrm>
          <a:prstGeom prst="rect">
            <a:avLst/>
          </a:prstGeom>
        </p:spPr>
      </p:pic>
      <p:sp>
        <p:nvSpPr>
          <p:cNvPr id="8" name="Title 1">
            <a:extLst>
              <a:ext uri="{FF2B5EF4-FFF2-40B4-BE49-F238E27FC236}">
                <a16:creationId xmlns:a16="http://schemas.microsoft.com/office/drawing/2014/main" id="{6B2D92A4-0260-461F-8D4A-ADE0BD525744}"/>
              </a:ext>
            </a:extLst>
          </p:cNvPr>
          <p:cNvSpPr txBox="1">
            <a:spLocks/>
          </p:cNvSpPr>
          <p:nvPr/>
        </p:nvSpPr>
        <p:spPr>
          <a:xfrm>
            <a:off x="7301873" y="451160"/>
            <a:ext cx="3805517" cy="32354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chemeClr val="bg1"/>
                </a:solidFill>
                <a:latin typeface="+mn-lt"/>
              </a:rPr>
              <a:t>Count of Records by </a:t>
            </a:r>
            <a:r>
              <a:rPr lang="en-US" sz="1800" b="1" dirty="0" err="1">
                <a:solidFill>
                  <a:schemeClr val="bg1"/>
                </a:solidFill>
                <a:latin typeface="+mn-lt"/>
              </a:rPr>
              <a:t>is_display_sku</a:t>
            </a:r>
            <a:endParaRPr lang="en-US" sz="1800" b="1" dirty="0">
              <a:solidFill>
                <a:schemeClr val="bg1"/>
              </a:solidFill>
              <a:latin typeface="+mn-lt"/>
            </a:endParaRPr>
          </a:p>
        </p:txBody>
      </p:sp>
    </p:spTree>
    <p:extLst>
      <p:ext uri="{BB962C8B-B14F-4D97-AF65-F5344CB8AC3E}">
        <p14:creationId xmlns:p14="http://schemas.microsoft.com/office/powerpoint/2010/main" val="2573641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770965" y="1528800"/>
            <a:ext cx="2483223" cy="748236"/>
          </a:xfrm>
        </p:spPr>
        <p:txBody>
          <a:bodyPr>
            <a:normAutofit/>
          </a:bodyPr>
          <a:lstStyle/>
          <a:p>
            <a:pPr algn="l"/>
            <a:r>
              <a:rPr lang="en-US" sz="2000" b="1" dirty="0">
                <a:solidFill>
                  <a:schemeClr val="bg1"/>
                </a:solidFill>
              </a:rPr>
              <a:t>Store Clustering Based on Units Sold</a:t>
            </a:r>
            <a:endParaRPr lang="en-US" sz="2000" b="1" dirty="0"/>
          </a:p>
        </p:txBody>
      </p:sp>
      <p:sp>
        <p:nvSpPr>
          <p:cNvPr id="7" name="Title 1">
            <a:extLst>
              <a:ext uri="{FF2B5EF4-FFF2-40B4-BE49-F238E27FC236}">
                <a16:creationId xmlns:a16="http://schemas.microsoft.com/office/drawing/2014/main" id="{0B4DB5D3-4B34-46C8-AE07-A3A01AF27616}"/>
              </a:ext>
            </a:extLst>
          </p:cNvPr>
          <p:cNvSpPr txBox="1">
            <a:spLocks/>
          </p:cNvSpPr>
          <p:nvPr/>
        </p:nvSpPr>
        <p:spPr>
          <a:xfrm>
            <a:off x="0" y="90788"/>
            <a:ext cx="3458473" cy="66665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600" b="1" dirty="0">
                <a:solidFill>
                  <a:schemeClr val="bg1">
                    <a:lumMod val="95000"/>
                  </a:schemeClr>
                </a:solidFill>
                <a:latin typeface="Aharoni" panose="02010803020104030203" pitchFamily="2" charset="-79"/>
                <a:cs typeface="Aharoni" panose="02010803020104030203" pitchFamily="2" charset="-79"/>
              </a:rPr>
              <a:t>CLUSTERING</a:t>
            </a:r>
          </a:p>
        </p:txBody>
      </p:sp>
      <p:pic>
        <p:nvPicPr>
          <p:cNvPr id="10" name="Picture 9">
            <a:extLst>
              <a:ext uri="{FF2B5EF4-FFF2-40B4-BE49-F238E27FC236}">
                <a16:creationId xmlns:a16="http://schemas.microsoft.com/office/drawing/2014/main" id="{58896755-6A34-4051-B16B-17F5E2DC367E}"/>
              </a:ext>
            </a:extLst>
          </p:cNvPr>
          <p:cNvPicPr>
            <a:picLocks noChangeAspect="1"/>
          </p:cNvPicPr>
          <p:nvPr/>
        </p:nvPicPr>
        <p:blipFill>
          <a:blip r:embed="rId3"/>
          <a:stretch>
            <a:fillRect/>
          </a:stretch>
        </p:blipFill>
        <p:spPr>
          <a:xfrm>
            <a:off x="3658060" y="584889"/>
            <a:ext cx="8399930" cy="2844111"/>
          </a:xfrm>
          <a:prstGeom prst="rect">
            <a:avLst/>
          </a:prstGeom>
        </p:spPr>
      </p:pic>
      <p:pic>
        <p:nvPicPr>
          <p:cNvPr id="11" name="Picture 10">
            <a:extLst>
              <a:ext uri="{FF2B5EF4-FFF2-40B4-BE49-F238E27FC236}">
                <a16:creationId xmlns:a16="http://schemas.microsoft.com/office/drawing/2014/main" id="{D5EA7AF5-33B7-44EF-A75E-2CA0FE3DD83D}"/>
              </a:ext>
            </a:extLst>
          </p:cNvPr>
          <p:cNvPicPr>
            <a:picLocks noChangeAspect="1"/>
          </p:cNvPicPr>
          <p:nvPr/>
        </p:nvPicPr>
        <p:blipFill>
          <a:blip r:embed="rId4"/>
          <a:stretch>
            <a:fillRect/>
          </a:stretch>
        </p:blipFill>
        <p:spPr>
          <a:xfrm>
            <a:off x="5424568" y="3582151"/>
            <a:ext cx="5691668" cy="3005662"/>
          </a:xfrm>
          <a:prstGeom prst="rect">
            <a:avLst/>
          </a:prstGeom>
        </p:spPr>
      </p:pic>
      <p:sp>
        <p:nvSpPr>
          <p:cNvPr id="12" name="Subtitle 2">
            <a:extLst>
              <a:ext uri="{FF2B5EF4-FFF2-40B4-BE49-F238E27FC236}">
                <a16:creationId xmlns:a16="http://schemas.microsoft.com/office/drawing/2014/main" id="{F948CD2B-FE1B-4AF1-8294-897043318475}"/>
              </a:ext>
            </a:extLst>
          </p:cNvPr>
          <p:cNvSpPr txBox="1">
            <a:spLocks/>
          </p:cNvSpPr>
          <p:nvPr/>
        </p:nvSpPr>
        <p:spPr>
          <a:xfrm>
            <a:off x="770965" y="4860865"/>
            <a:ext cx="4787153" cy="4482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bg1"/>
                </a:solidFill>
              </a:rPr>
              <a:t>Units Sold Distribution within Clusters</a:t>
            </a:r>
            <a:endParaRPr lang="en-US" sz="2000" b="1" dirty="0"/>
          </a:p>
        </p:txBody>
      </p:sp>
    </p:spTree>
    <p:extLst>
      <p:ext uri="{BB962C8B-B14F-4D97-AF65-F5344CB8AC3E}">
        <p14:creationId xmlns:p14="http://schemas.microsoft.com/office/powerpoint/2010/main" val="3750569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3848-6D38-44E2-863B-300E2AE5E66E}"/>
              </a:ext>
            </a:extLst>
          </p:cNvPr>
          <p:cNvSpPr>
            <a:spLocks noGrp="1"/>
          </p:cNvSpPr>
          <p:nvPr>
            <p:ph type="ctrTitle"/>
          </p:nvPr>
        </p:nvSpPr>
        <p:spPr>
          <a:xfrm>
            <a:off x="1147794" y="192357"/>
            <a:ext cx="4768600" cy="359992"/>
          </a:xfrm>
        </p:spPr>
        <p:txBody>
          <a:bodyPr>
            <a:normAutofit/>
          </a:bodyPr>
          <a:lstStyle/>
          <a:p>
            <a:pPr algn="l"/>
            <a:r>
              <a:rPr lang="en-US" sz="1800" b="1" dirty="0">
                <a:solidFill>
                  <a:schemeClr val="bg1"/>
                </a:solidFill>
                <a:latin typeface="+mn-lt"/>
              </a:rPr>
              <a:t>Pair Plot of Clusters Based on Product Features</a:t>
            </a:r>
          </a:p>
        </p:txBody>
      </p:sp>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7104982" y="812976"/>
            <a:ext cx="2386633" cy="858472"/>
          </a:xfrm>
        </p:spPr>
        <p:txBody>
          <a:bodyPr>
            <a:normAutofit/>
          </a:bodyPr>
          <a:lstStyle/>
          <a:p>
            <a:pPr algn="l"/>
            <a:r>
              <a:rPr lang="en-US" sz="1800" b="1" dirty="0">
                <a:solidFill>
                  <a:schemeClr val="bg1"/>
                </a:solidFill>
              </a:rPr>
              <a:t>Scatter Plot: Price Difference vs Units Sold</a:t>
            </a:r>
          </a:p>
        </p:txBody>
      </p:sp>
      <p:pic>
        <p:nvPicPr>
          <p:cNvPr id="4" name="Picture 3">
            <a:extLst>
              <a:ext uri="{FF2B5EF4-FFF2-40B4-BE49-F238E27FC236}">
                <a16:creationId xmlns:a16="http://schemas.microsoft.com/office/drawing/2014/main" id="{DC2E59F0-40D5-4DD7-9517-E98D5DB4C347}"/>
              </a:ext>
            </a:extLst>
          </p:cNvPr>
          <p:cNvPicPr>
            <a:picLocks noChangeAspect="1"/>
          </p:cNvPicPr>
          <p:nvPr/>
        </p:nvPicPr>
        <p:blipFill>
          <a:blip r:embed="rId3"/>
          <a:stretch>
            <a:fillRect/>
          </a:stretch>
        </p:blipFill>
        <p:spPr>
          <a:xfrm>
            <a:off x="377140" y="618566"/>
            <a:ext cx="6519506" cy="6047078"/>
          </a:xfrm>
          <a:prstGeom prst="rect">
            <a:avLst/>
          </a:prstGeom>
        </p:spPr>
      </p:pic>
      <p:pic>
        <p:nvPicPr>
          <p:cNvPr id="5" name="Picture 4">
            <a:extLst>
              <a:ext uri="{FF2B5EF4-FFF2-40B4-BE49-F238E27FC236}">
                <a16:creationId xmlns:a16="http://schemas.microsoft.com/office/drawing/2014/main" id="{9F4D606F-B2AC-4B09-A511-09A60543FF1D}"/>
              </a:ext>
            </a:extLst>
          </p:cNvPr>
          <p:cNvPicPr>
            <a:picLocks noChangeAspect="1"/>
          </p:cNvPicPr>
          <p:nvPr/>
        </p:nvPicPr>
        <p:blipFill>
          <a:blip r:embed="rId4"/>
          <a:stretch>
            <a:fillRect/>
          </a:stretch>
        </p:blipFill>
        <p:spPr>
          <a:xfrm>
            <a:off x="9303115" y="4652973"/>
            <a:ext cx="2651990" cy="2012670"/>
          </a:xfrm>
          <a:prstGeom prst="rect">
            <a:avLst/>
          </a:prstGeom>
        </p:spPr>
      </p:pic>
      <p:pic>
        <p:nvPicPr>
          <p:cNvPr id="7" name="Picture 6">
            <a:extLst>
              <a:ext uri="{FF2B5EF4-FFF2-40B4-BE49-F238E27FC236}">
                <a16:creationId xmlns:a16="http://schemas.microsoft.com/office/drawing/2014/main" id="{C913E3EC-A56D-46C0-95F0-F3BE9347C3F1}"/>
              </a:ext>
            </a:extLst>
          </p:cNvPr>
          <p:cNvPicPr>
            <a:picLocks noChangeAspect="1"/>
          </p:cNvPicPr>
          <p:nvPr/>
        </p:nvPicPr>
        <p:blipFill>
          <a:blip r:embed="rId5"/>
          <a:stretch>
            <a:fillRect/>
          </a:stretch>
        </p:blipFill>
        <p:spPr>
          <a:xfrm>
            <a:off x="9303115" y="2449745"/>
            <a:ext cx="2651990" cy="1958510"/>
          </a:xfrm>
          <a:prstGeom prst="rect">
            <a:avLst/>
          </a:prstGeom>
        </p:spPr>
      </p:pic>
      <p:pic>
        <p:nvPicPr>
          <p:cNvPr id="8" name="Picture 7">
            <a:extLst>
              <a:ext uri="{FF2B5EF4-FFF2-40B4-BE49-F238E27FC236}">
                <a16:creationId xmlns:a16="http://schemas.microsoft.com/office/drawing/2014/main" id="{A22D0972-777E-4555-9024-0807246DE798}"/>
              </a:ext>
            </a:extLst>
          </p:cNvPr>
          <p:cNvPicPr>
            <a:picLocks noChangeAspect="1"/>
          </p:cNvPicPr>
          <p:nvPr/>
        </p:nvPicPr>
        <p:blipFill>
          <a:blip r:embed="rId6"/>
          <a:stretch>
            <a:fillRect/>
          </a:stretch>
        </p:blipFill>
        <p:spPr>
          <a:xfrm>
            <a:off x="9310736" y="308303"/>
            <a:ext cx="2636748" cy="1943268"/>
          </a:xfrm>
          <a:prstGeom prst="rect">
            <a:avLst/>
          </a:prstGeom>
        </p:spPr>
      </p:pic>
      <p:sp>
        <p:nvSpPr>
          <p:cNvPr id="9" name="Subtitle 2">
            <a:extLst>
              <a:ext uri="{FF2B5EF4-FFF2-40B4-BE49-F238E27FC236}">
                <a16:creationId xmlns:a16="http://schemas.microsoft.com/office/drawing/2014/main" id="{8C80F3A7-5652-49C6-82D9-4B21B76C0882}"/>
              </a:ext>
            </a:extLst>
          </p:cNvPr>
          <p:cNvSpPr txBox="1">
            <a:spLocks/>
          </p:cNvSpPr>
          <p:nvPr/>
        </p:nvSpPr>
        <p:spPr>
          <a:xfrm>
            <a:off x="7104982" y="2756244"/>
            <a:ext cx="2198133" cy="8584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bg1"/>
                </a:solidFill>
              </a:rPr>
              <a:t>Scatter Plot: Relative Difference (Base Price) vs Units Sold</a:t>
            </a:r>
          </a:p>
        </p:txBody>
      </p:sp>
      <p:sp>
        <p:nvSpPr>
          <p:cNvPr id="10" name="Subtitle 2">
            <a:extLst>
              <a:ext uri="{FF2B5EF4-FFF2-40B4-BE49-F238E27FC236}">
                <a16:creationId xmlns:a16="http://schemas.microsoft.com/office/drawing/2014/main" id="{CEBB3391-F29C-47A2-A293-FC086B711880}"/>
              </a:ext>
            </a:extLst>
          </p:cNvPr>
          <p:cNvSpPr txBox="1">
            <a:spLocks/>
          </p:cNvSpPr>
          <p:nvPr/>
        </p:nvSpPr>
        <p:spPr>
          <a:xfrm>
            <a:off x="7104982" y="5063815"/>
            <a:ext cx="2205755" cy="8584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bg1"/>
                </a:solidFill>
              </a:rPr>
              <a:t>Scatter Plot: Relative Difference (Total Price) vs Units Sold</a:t>
            </a:r>
          </a:p>
        </p:txBody>
      </p:sp>
    </p:spTree>
    <p:extLst>
      <p:ext uri="{BB962C8B-B14F-4D97-AF65-F5344CB8AC3E}">
        <p14:creationId xmlns:p14="http://schemas.microsoft.com/office/powerpoint/2010/main" val="2813452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286802" y="977150"/>
            <a:ext cx="2250981" cy="600636"/>
          </a:xfrm>
        </p:spPr>
        <p:txBody>
          <a:bodyPr>
            <a:normAutofit/>
          </a:bodyPr>
          <a:lstStyle/>
          <a:p>
            <a:pPr algn="l"/>
            <a:r>
              <a:rPr lang="en-US" sz="1800" b="1" dirty="0">
                <a:solidFill>
                  <a:schemeClr val="bg1"/>
                </a:solidFill>
              </a:rPr>
              <a:t>Elbow Method: Base Price vs Units Sold</a:t>
            </a:r>
          </a:p>
        </p:txBody>
      </p:sp>
      <p:pic>
        <p:nvPicPr>
          <p:cNvPr id="2" name="Picture 1">
            <a:extLst>
              <a:ext uri="{FF2B5EF4-FFF2-40B4-BE49-F238E27FC236}">
                <a16:creationId xmlns:a16="http://schemas.microsoft.com/office/drawing/2014/main" id="{67D2F08A-B244-4F9A-B651-55CAC01595C1}"/>
              </a:ext>
            </a:extLst>
          </p:cNvPr>
          <p:cNvPicPr>
            <a:picLocks noChangeAspect="1"/>
          </p:cNvPicPr>
          <p:nvPr/>
        </p:nvPicPr>
        <p:blipFill>
          <a:blip r:embed="rId3"/>
          <a:stretch>
            <a:fillRect/>
          </a:stretch>
        </p:blipFill>
        <p:spPr>
          <a:xfrm>
            <a:off x="2778846" y="369757"/>
            <a:ext cx="3926753" cy="2008093"/>
          </a:xfrm>
          <a:prstGeom prst="rect">
            <a:avLst/>
          </a:prstGeom>
        </p:spPr>
      </p:pic>
      <p:pic>
        <p:nvPicPr>
          <p:cNvPr id="5" name="Picture 4">
            <a:extLst>
              <a:ext uri="{FF2B5EF4-FFF2-40B4-BE49-F238E27FC236}">
                <a16:creationId xmlns:a16="http://schemas.microsoft.com/office/drawing/2014/main" id="{56BD548C-28C9-451B-9628-C0EC4B714F9F}"/>
              </a:ext>
            </a:extLst>
          </p:cNvPr>
          <p:cNvPicPr>
            <a:picLocks noChangeAspect="1"/>
          </p:cNvPicPr>
          <p:nvPr/>
        </p:nvPicPr>
        <p:blipFill>
          <a:blip r:embed="rId4"/>
          <a:stretch>
            <a:fillRect/>
          </a:stretch>
        </p:blipFill>
        <p:spPr>
          <a:xfrm>
            <a:off x="9421940" y="412376"/>
            <a:ext cx="2483258" cy="2008092"/>
          </a:xfrm>
          <a:prstGeom prst="rect">
            <a:avLst/>
          </a:prstGeom>
        </p:spPr>
      </p:pic>
      <p:pic>
        <p:nvPicPr>
          <p:cNvPr id="6" name="Picture 5">
            <a:extLst>
              <a:ext uri="{FF2B5EF4-FFF2-40B4-BE49-F238E27FC236}">
                <a16:creationId xmlns:a16="http://schemas.microsoft.com/office/drawing/2014/main" id="{36B0714E-457A-408E-8A5D-E2F401ED1033}"/>
              </a:ext>
            </a:extLst>
          </p:cNvPr>
          <p:cNvPicPr>
            <a:picLocks noChangeAspect="1"/>
          </p:cNvPicPr>
          <p:nvPr/>
        </p:nvPicPr>
        <p:blipFill>
          <a:blip r:embed="rId5"/>
          <a:stretch>
            <a:fillRect/>
          </a:stretch>
        </p:blipFill>
        <p:spPr>
          <a:xfrm>
            <a:off x="2778845" y="2582514"/>
            <a:ext cx="3926753" cy="2069505"/>
          </a:xfrm>
          <a:prstGeom prst="rect">
            <a:avLst/>
          </a:prstGeom>
        </p:spPr>
      </p:pic>
      <p:pic>
        <p:nvPicPr>
          <p:cNvPr id="7" name="Picture 6">
            <a:extLst>
              <a:ext uri="{FF2B5EF4-FFF2-40B4-BE49-F238E27FC236}">
                <a16:creationId xmlns:a16="http://schemas.microsoft.com/office/drawing/2014/main" id="{9B63C1AA-149F-40CB-ABA6-5BA967D72D6F}"/>
              </a:ext>
            </a:extLst>
          </p:cNvPr>
          <p:cNvPicPr>
            <a:picLocks noChangeAspect="1"/>
          </p:cNvPicPr>
          <p:nvPr/>
        </p:nvPicPr>
        <p:blipFill>
          <a:blip r:embed="rId6"/>
          <a:stretch>
            <a:fillRect/>
          </a:stretch>
        </p:blipFill>
        <p:spPr>
          <a:xfrm>
            <a:off x="9421940" y="2620651"/>
            <a:ext cx="2522325" cy="2069505"/>
          </a:xfrm>
          <a:prstGeom prst="rect">
            <a:avLst/>
          </a:prstGeom>
        </p:spPr>
      </p:pic>
      <p:pic>
        <p:nvPicPr>
          <p:cNvPr id="8" name="Picture 7">
            <a:extLst>
              <a:ext uri="{FF2B5EF4-FFF2-40B4-BE49-F238E27FC236}">
                <a16:creationId xmlns:a16="http://schemas.microsoft.com/office/drawing/2014/main" id="{4EE9F21B-5987-4894-A5B7-1B9B27806697}"/>
              </a:ext>
            </a:extLst>
          </p:cNvPr>
          <p:cNvPicPr>
            <a:picLocks noChangeAspect="1"/>
          </p:cNvPicPr>
          <p:nvPr/>
        </p:nvPicPr>
        <p:blipFill>
          <a:blip r:embed="rId7"/>
          <a:stretch>
            <a:fillRect/>
          </a:stretch>
        </p:blipFill>
        <p:spPr>
          <a:xfrm>
            <a:off x="2778845" y="4890336"/>
            <a:ext cx="3926753" cy="1833793"/>
          </a:xfrm>
          <a:prstGeom prst="rect">
            <a:avLst/>
          </a:prstGeom>
        </p:spPr>
      </p:pic>
      <p:pic>
        <p:nvPicPr>
          <p:cNvPr id="9" name="Picture 8">
            <a:extLst>
              <a:ext uri="{FF2B5EF4-FFF2-40B4-BE49-F238E27FC236}">
                <a16:creationId xmlns:a16="http://schemas.microsoft.com/office/drawing/2014/main" id="{79EB607C-8D27-4FCD-8537-0B31C76FA720}"/>
              </a:ext>
            </a:extLst>
          </p:cNvPr>
          <p:cNvPicPr>
            <a:picLocks noChangeAspect="1"/>
          </p:cNvPicPr>
          <p:nvPr/>
        </p:nvPicPr>
        <p:blipFill>
          <a:blip r:embed="rId8"/>
          <a:stretch>
            <a:fillRect/>
          </a:stretch>
        </p:blipFill>
        <p:spPr>
          <a:xfrm>
            <a:off x="9421940" y="4932955"/>
            <a:ext cx="2522325" cy="1791174"/>
          </a:xfrm>
          <a:prstGeom prst="rect">
            <a:avLst/>
          </a:prstGeom>
        </p:spPr>
      </p:pic>
      <p:sp>
        <p:nvSpPr>
          <p:cNvPr id="10" name="Subtitle 2">
            <a:extLst>
              <a:ext uri="{FF2B5EF4-FFF2-40B4-BE49-F238E27FC236}">
                <a16:creationId xmlns:a16="http://schemas.microsoft.com/office/drawing/2014/main" id="{20BF0C3A-646D-48EA-A619-1894F1F5CBD3}"/>
              </a:ext>
            </a:extLst>
          </p:cNvPr>
          <p:cNvSpPr txBox="1">
            <a:spLocks/>
          </p:cNvSpPr>
          <p:nvPr/>
        </p:nvSpPr>
        <p:spPr>
          <a:xfrm>
            <a:off x="7072168" y="977150"/>
            <a:ext cx="2250981" cy="8785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err="1">
                <a:solidFill>
                  <a:schemeClr val="bg1"/>
                </a:solidFill>
              </a:rPr>
              <a:t>KMeans</a:t>
            </a:r>
            <a:r>
              <a:rPr lang="en-US" sz="1800" b="1" dirty="0">
                <a:solidFill>
                  <a:schemeClr val="bg1"/>
                </a:solidFill>
              </a:rPr>
              <a:t> Clustering: Base Price vs Units Sold</a:t>
            </a:r>
          </a:p>
        </p:txBody>
      </p:sp>
      <p:sp>
        <p:nvSpPr>
          <p:cNvPr id="11" name="Subtitle 2">
            <a:extLst>
              <a:ext uri="{FF2B5EF4-FFF2-40B4-BE49-F238E27FC236}">
                <a16:creationId xmlns:a16="http://schemas.microsoft.com/office/drawing/2014/main" id="{7A736D30-158C-4CED-8FD3-ECBD95757324}"/>
              </a:ext>
            </a:extLst>
          </p:cNvPr>
          <p:cNvSpPr txBox="1">
            <a:spLocks/>
          </p:cNvSpPr>
          <p:nvPr/>
        </p:nvSpPr>
        <p:spPr>
          <a:xfrm>
            <a:off x="323432" y="3128681"/>
            <a:ext cx="2455413" cy="10757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bg1"/>
                </a:solidFill>
              </a:rPr>
              <a:t>Elbow Method: Relative Difference (Base Price) vs Units Sold</a:t>
            </a:r>
          </a:p>
        </p:txBody>
      </p:sp>
      <p:sp>
        <p:nvSpPr>
          <p:cNvPr id="12" name="Subtitle 2">
            <a:extLst>
              <a:ext uri="{FF2B5EF4-FFF2-40B4-BE49-F238E27FC236}">
                <a16:creationId xmlns:a16="http://schemas.microsoft.com/office/drawing/2014/main" id="{777998CF-54C3-4138-913D-F8CBECEE48ED}"/>
              </a:ext>
            </a:extLst>
          </p:cNvPr>
          <p:cNvSpPr txBox="1">
            <a:spLocks/>
          </p:cNvSpPr>
          <p:nvPr/>
        </p:nvSpPr>
        <p:spPr>
          <a:xfrm>
            <a:off x="286802" y="5425130"/>
            <a:ext cx="2455413" cy="10757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bg1"/>
                </a:solidFill>
              </a:rPr>
              <a:t>Elbow Method: Relative Difference (Total Price) vs Units Sold</a:t>
            </a:r>
          </a:p>
        </p:txBody>
      </p:sp>
      <p:sp>
        <p:nvSpPr>
          <p:cNvPr id="13" name="Subtitle 2">
            <a:extLst>
              <a:ext uri="{FF2B5EF4-FFF2-40B4-BE49-F238E27FC236}">
                <a16:creationId xmlns:a16="http://schemas.microsoft.com/office/drawing/2014/main" id="{CF1863E9-FBFB-4D66-B2E4-390D9FF9C731}"/>
              </a:ext>
            </a:extLst>
          </p:cNvPr>
          <p:cNvSpPr txBox="1">
            <a:spLocks/>
          </p:cNvSpPr>
          <p:nvPr/>
        </p:nvSpPr>
        <p:spPr>
          <a:xfrm>
            <a:off x="7072167" y="2980189"/>
            <a:ext cx="2483258" cy="1151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err="1">
                <a:solidFill>
                  <a:schemeClr val="bg1"/>
                </a:solidFill>
              </a:rPr>
              <a:t>KMeans</a:t>
            </a:r>
            <a:r>
              <a:rPr lang="en-US" sz="1800" b="1" dirty="0">
                <a:solidFill>
                  <a:schemeClr val="bg1"/>
                </a:solidFill>
              </a:rPr>
              <a:t> Clustering: Relative Difference (Base Price) vs Units Sold</a:t>
            </a:r>
          </a:p>
        </p:txBody>
      </p:sp>
      <p:sp>
        <p:nvSpPr>
          <p:cNvPr id="14" name="Subtitle 2">
            <a:extLst>
              <a:ext uri="{FF2B5EF4-FFF2-40B4-BE49-F238E27FC236}">
                <a16:creationId xmlns:a16="http://schemas.microsoft.com/office/drawing/2014/main" id="{BF716D61-8170-408A-A59C-804EB9558032}"/>
              </a:ext>
            </a:extLst>
          </p:cNvPr>
          <p:cNvSpPr txBox="1">
            <a:spLocks/>
          </p:cNvSpPr>
          <p:nvPr/>
        </p:nvSpPr>
        <p:spPr>
          <a:xfrm>
            <a:off x="7072167" y="5279055"/>
            <a:ext cx="2340988" cy="105635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err="1">
                <a:solidFill>
                  <a:schemeClr val="bg1"/>
                </a:solidFill>
              </a:rPr>
              <a:t>KMeans</a:t>
            </a:r>
            <a:r>
              <a:rPr lang="en-US" sz="1800" b="1" dirty="0">
                <a:solidFill>
                  <a:schemeClr val="bg1"/>
                </a:solidFill>
              </a:rPr>
              <a:t> Clustering: Relative Difference (Total Price) vs Units Sold</a:t>
            </a:r>
          </a:p>
        </p:txBody>
      </p:sp>
    </p:spTree>
    <p:extLst>
      <p:ext uri="{BB962C8B-B14F-4D97-AF65-F5344CB8AC3E}">
        <p14:creationId xmlns:p14="http://schemas.microsoft.com/office/powerpoint/2010/main" val="407084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20D83D-3BFE-4130-8A94-79CF0FA7E201}"/>
              </a:ext>
            </a:extLst>
          </p:cNvPr>
          <p:cNvSpPr txBox="1"/>
          <p:nvPr/>
        </p:nvSpPr>
        <p:spPr>
          <a:xfrm>
            <a:off x="4540057" y="258504"/>
            <a:ext cx="2942537" cy="369332"/>
          </a:xfrm>
          <a:prstGeom prst="rect">
            <a:avLst/>
          </a:prstGeom>
          <a:noFill/>
        </p:spPr>
        <p:txBody>
          <a:bodyPr wrap="none" rtlCol="0">
            <a:spAutoFit/>
          </a:bodyPr>
          <a:lstStyle/>
          <a:p>
            <a:r>
              <a:rPr lang="en-US" b="1" dirty="0">
                <a:solidFill>
                  <a:schemeClr val="bg1"/>
                </a:solidFill>
              </a:rPr>
              <a:t>Heatmap: Correlation Matrix</a:t>
            </a:r>
          </a:p>
        </p:txBody>
      </p:sp>
      <p:pic>
        <p:nvPicPr>
          <p:cNvPr id="2" name="Picture 1">
            <a:extLst>
              <a:ext uri="{FF2B5EF4-FFF2-40B4-BE49-F238E27FC236}">
                <a16:creationId xmlns:a16="http://schemas.microsoft.com/office/drawing/2014/main" id="{C0014C4C-048C-481A-8D28-2C00903D9097}"/>
              </a:ext>
            </a:extLst>
          </p:cNvPr>
          <p:cNvPicPr>
            <a:picLocks noChangeAspect="1"/>
          </p:cNvPicPr>
          <p:nvPr/>
        </p:nvPicPr>
        <p:blipFill>
          <a:blip r:embed="rId3"/>
          <a:stretch>
            <a:fillRect/>
          </a:stretch>
        </p:blipFill>
        <p:spPr>
          <a:xfrm>
            <a:off x="2084139" y="782650"/>
            <a:ext cx="7854375" cy="5820592"/>
          </a:xfrm>
          <a:prstGeom prst="rect">
            <a:avLst/>
          </a:prstGeom>
        </p:spPr>
      </p:pic>
    </p:spTree>
    <p:extLst>
      <p:ext uri="{BB962C8B-B14F-4D97-AF65-F5344CB8AC3E}">
        <p14:creationId xmlns:p14="http://schemas.microsoft.com/office/powerpoint/2010/main" val="2091382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1313581" y="309178"/>
            <a:ext cx="3679760" cy="340659"/>
          </a:xfrm>
        </p:spPr>
        <p:txBody>
          <a:bodyPr>
            <a:normAutofit/>
          </a:bodyPr>
          <a:lstStyle/>
          <a:p>
            <a:pPr algn="l"/>
            <a:r>
              <a:rPr lang="en-US" sz="1800" b="1" dirty="0">
                <a:solidFill>
                  <a:schemeClr val="bg1"/>
                </a:solidFill>
              </a:rPr>
              <a:t>Scatter Plot: Store ID vs Units Sold</a:t>
            </a:r>
          </a:p>
        </p:txBody>
      </p:sp>
      <p:pic>
        <p:nvPicPr>
          <p:cNvPr id="2" name="Picture 1">
            <a:extLst>
              <a:ext uri="{FF2B5EF4-FFF2-40B4-BE49-F238E27FC236}">
                <a16:creationId xmlns:a16="http://schemas.microsoft.com/office/drawing/2014/main" id="{90D24CEA-BC72-4F4E-8F32-C406D8D5AA6C}"/>
              </a:ext>
            </a:extLst>
          </p:cNvPr>
          <p:cNvPicPr>
            <a:picLocks noChangeAspect="1"/>
          </p:cNvPicPr>
          <p:nvPr/>
        </p:nvPicPr>
        <p:blipFill>
          <a:blip r:embed="rId3"/>
          <a:stretch>
            <a:fillRect/>
          </a:stretch>
        </p:blipFill>
        <p:spPr>
          <a:xfrm>
            <a:off x="1181225" y="649837"/>
            <a:ext cx="3944472" cy="2708698"/>
          </a:xfrm>
          <a:prstGeom prst="rect">
            <a:avLst/>
          </a:prstGeom>
        </p:spPr>
      </p:pic>
      <p:pic>
        <p:nvPicPr>
          <p:cNvPr id="5" name="Picture 4">
            <a:extLst>
              <a:ext uri="{FF2B5EF4-FFF2-40B4-BE49-F238E27FC236}">
                <a16:creationId xmlns:a16="http://schemas.microsoft.com/office/drawing/2014/main" id="{DA43703E-2C68-4AA1-8B41-1338C85A5A73}"/>
              </a:ext>
            </a:extLst>
          </p:cNvPr>
          <p:cNvPicPr>
            <a:picLocks noChangeAspect="1"/>
          </p:cNvPicPr>
          <p:nvPr/>
        </p:nvPicPr>
        <p:blipFill>
          <a:blip r:embed="rId4"/>
          <a:stretch>
            <a:fillRect/>
          </a:stretch>
        </p:blipFill>
        <p:spPr>
          <a:xfrm>
            <a:off x="7218001" y="587084"/>
            <a:ext cx="4190155" cy="2708698"/>
          </a:xfrm>
          <a:prstGeom prst="rect">
            <a:avLst/>
          </a:prstGeom>
        </p:spPr>
      </p:pic>
      <p:pic>
        <p:nvPicPr>
          <p:cNvPr id="6" name="Picture 5">
            <a:extLst>
              <a:ext uri="{FF2B5EF4-FFF2-40B4-BE49-F238E27FC236}">
                <a16:creationId xmlns:a16="http://schemas.microsoft.com/office/drawing/2014/main" id="{D867252C-75EA-4205-BDF6-9894DCDDA9FA}"/>
              </a:ext>
            </a:extLst>
          </p:cNvPr>
          <p:cNvPicPr>
            <a:picLocks noChangeAspect="1"/>
          </p:cNvPicPr>
          <p:nvPr/>
        </p:nvPicPr>
        <p:blipFill>
          <a:blip r:embed="rId5"/>
          <a:stretch>
            <a:fillRect/>
          </a:stretch>
        </p:blipFill>
        <p:spPr>
          <a:xfrm>
            <a:off x="1181225" y="3910789"/>
            <a:ext cx="3944472" cy="2708697"/>
          </a:xfrm>
          <a:prstGeom prst="rect">
            <a:avLst/>
          </a:prstGeom>
        </p:spPr>
      </p:pic>
      <p:pic>
        <p:nvPicPr>
          <p:cNvPr id="7" name="Picture 6">
            <a:extLst>
              <a:ext uri="{FF2B5EF4-FFF2-40B4-BE49-F238E27FC236}">
                <a16:creationId xmlns:a16="http://schemas.microsoft.com/office/drawing/2014/main" id="{FC0CD8E6-048A-489A-AE4C-1CA3B41E9589}"/>
              </a:ext>
            </a:extLst>
          </p:cNvPr>
          <p:cNvPicPr>
            <a:picLocks noChangeAspect="1"/>
          </p:cNvPicPr>
          <p:nvPr/>
        </p:nvPicPr>
        <p:blipFill>
          <a:blip r:embed="rId6"/>
          <a:stretch>
            <a:fillRect/>
          </a:stretch>
        </p:blipFill>
        <p:spPr>
          <a:xfrm>
            <a:off x="7218001" y="3910788"/>
            <a:ext cx="4190154" cy="2708697"/>
          </a:xfrm>
          <a:prstGeom prst="rect">
            <a:avLst/>
          </a:prstGeom>
        </p:spPr>
      </p:pic>
      <p:sp>
        <p:nvSpPr>
          <p:cNvPr id="9" name="Subtitle 2">
            <a:extLst>
              <a:ext uri="{FF2B5EF4-FFF2-40B4-BE49-F238E27FC236}">
                <a16:creationId xmlns:a16="http://schemas.microsoft.com/office/drawing/2014/main" id="{DABC6ED3-C0EF-45D3-B9F1-D4D926D8ECDF}"/>
              </a:ext>
            </a:extLst>
          </p:cNvPr>
          <p:cNvSpPr txBox="1">
            <a:spLocks/>
          </p:cNvSpPr>
          <p:nvPr/>
        </p:nvSpPr>
        <p:spPr>
          <a:xfrm>
            <a:off x="7566213" y="238514"/>
            <a:ext cx="3679760" cy="3406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bg1"/>
                </a:solidFill>
              </a:rPr>
              <a:t>Scatter Plot: SKU ID vs Units Sold</a:t>
            </a:r>
          </a:p>
        </p:txBody>
      </p:sp>
      <p:sp>
        <p:nvSpPr>
          <p:cNvPr id="10" name="Subtitle 2">
            <a:extLst>
              <a:ext uri="{FF2B5EF4-FFF2-40B4-BE49-F238E27FC236}">
                <a16:creationId xmlns:a16="http://schemas.microsoft.com/office/drawing/2014/main" id="{DFB0091F-13D5-4481-9371-6E8B582C1DA1}"/>
              </a:ext>
            </a:extLst>
          </p:cNvPr>
          <p:cNvSpPr txBox="1">
            <a:spLocks/>
          </p:cNvSpPr>
          <p:nvPr/>
        </p:nvSpPr>
        <p:spPr>
          <a:xfrm>
            <a:off x="999816" y="3532954"/>
            <a:ext cx="4647948" cy="6422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bg1"/>
                </a:solidFill>
              </a:rPr>
              <a:t>Scatter Plot: Featured SKU vs Units Sold</a:t>
            </a:r>
          </a:p>
        </p:txBody>
      </p:sp>
      <p:sp>
        <p:nvSpPr>
          <p:cNvPr id="11" name="Subtitle 2">
            <a:extLst>
              <a:ext uri="{FF2B5EF4-FFF2-40B4-BE49-F238E27FC236}">
                <a16:creationId xmlns:a16="http://schemas.microsoft.com/office/drawing/2014/main" id="{12456591-20E0-443D-B844-7D26739AF08B}"/>
              </a:ext>
            </a:extLst>
          </p:cNvPr>
          <p:cNvSpPr txBox="1">
            <a:spLocks/>
          </p:cNvSpPr>
          <p:nvPr/>
        </p:nvSpPr>
        <p:spPr>
          <a:xfrm>
            <a:off x="7311016" y="3532954"/>
            <a:ext cx="4190154" cy="7073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bg1"/>
                </a:solidFill>
              </a:rPr>
              <a:t>Scatter Plot: Displayed SKU vs Units Sold</a:t>
            </a:r>
          </a:p>
        </p:txBody>
      </p:sp>
    </p:spTree>
    <p:extLst>
      <p:ext uri="{BB962C8B-B14F-4D97-AF65-F5344CB8AC3E}">
        <p14:creationId xmlns:p14="http://schemas.microsoft.com/office/powerpoint/2010/main" val="4116607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3848-6D38-44E2-863B-300E2AE5E66E}"/>
              </a:ext>
            </a:extLst>
          </p:cNvPr>
          <p:cNvSpPr>
            <a:spLocks noGrp="1"/>
          </p:cNvSpPr>
          <p:nvPr>
            <p:ph type="ctrTitle"/>
          </p:nvPr>
        </p:nvSpPr>
        <p:spPr>
          <a:xfrm>
            <a:off x="-283779" y="189187"/>
            <a:ext cx="7204842" cy="804041"/>
          </a:xfrm>
        </p:spPr>
        <p:txBody>
          <a:bodyPr>
            <a:noAutofit/>
          </a:bodyPr>
          <a:lstStyle/>
          <a:p>
            <a:r>
              <a:rPr lang="en-US" sz="4800" b="1" dirty="0">
                <a:solidFill>
                  <a:schemeClr val="bg1"/>
                </a:solidFill>
                <a:latin typeface="Aharoni" panose="02010803020104030203" pitchFamily="2" charset="-79"/>
                <a:cs typeface="Aharoni" panose="02010803020104030203" pitchFamily="2" charset="-79"/>
              </a:rPr>
              <a:t>PROBLEM STATEMENT</a:t>
            </a:r>
          </a:p>
        </p:txBody>
      </p:sp>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536028" y="1081020"/>
            <a:ext cx="11493062" cy="2424179"/>
          </a:xfrm>
        </p:spPr>
        <p:txBody>
          <a:bodyPr>
            <a:normAutofit/>
          </a:bodyPr>
          <a:lstStyle/>
          <a:p>
            <a:pPr algn="just"/>
            <a:r>
              <a:rPr lang="en-US" sz="2500" b="1" dirty="0">
                <a:solidFill>
                  <a:schemeClr val="bg1"/>
                </a:solidFill>
              </a:rPr>
              <a:t>One of the largest retail chains in the world wants to use their vast data source to build an efficient forecasting model to predict the sales for each SKU (Stock Keeping Unit) in its portfolio at its 76 different stores using historical sales data for the past 3 years on a week-on-week basis. Sales and promotional information are also available for each week - product and store wise. </a:t>
            </a:r>
          </a:p>
        </p:txBody>
      </p:sp>
      <p:sp>
        <p:nvSpPr>
          <p:cNvPr id="8" name="Title 1">
            <a:extLst>
              <a:ext uri="{FF2B5EF4-FFF2-40B4-BE49-F238E27FC236}">
                <a16:creationId xmlns:a16="http://schemas.microsoft.com/office/drawing/2014/main" id="{C82C3DC8-E8F0-4FC8-8B1B-074F7D23FA9A}"/>
              </a:ext>
            </a:extLst>
          </p:cNvPr>
          <p:cNvSpPr txBox="1">
            <a:spLocks/>
          </p:cNvSpPr>
          <p:nvPr/>
        </p:nvSpPr>
        <p:spPr>
          <a:xfrm>
            <a:off x="0" y="3253725"/>
            <a:ext cx="2358953" cy="8040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bg1"/>
                </a:solidFill>
                <a:latin typeface="Aharoni" panose="02010803020104030203" pitchFamily="2" charset="-79"/>
                <a:cs typeface="Aharoni" panose="02010803020104030203" pitchFamily="2" charset="-79"/>
              </a:rPr>
              <a:t>SCOPE</a:t>
            </a:r>
          </a:p>
        </p:txBody>
      </p:sp>
      <p:sp>
        <p:nvSpPr>
          <p:cNvPr id="10" name="Subtitle 2">
            <a:extLst>
              <a:ext uri="{FF2B5EF4-FFF2-40B4-BE49-F238E27FC236}">
                <a16:creationId xmlns:a16="http://schemas.microsoft.com/office/drawing/2014/main" id="{FABEF6EC-DDDE-4964-82B0-C3BCB918304F}"/>
              </a:ext>
            </a:extLst>
          </p:cNvPr>
          <p:cNvSpPr txBox="1">
            <a:spLocks/>
          </p:cNvSpPr>
          <p:nvPr/>
        </p:nvSpPr>
        <p:spPr>
          <a:xfrm>
            <a:off x="536028" y="4271529"/>
            <a:ext cx="11493062" cy="22727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US" sz="2500" b="1" dirty="0">
                <a:solidFill>
                  <a:schemeClr val="bg1"/>
                </a:solidFill>
              </a:rPr>
              <a:t>Build a model that can predict the sales for each SKU in each store for the next weeks, using only the historical sales data and promotional information.</a:t>
            </a:r>
          </a:p>
          <a:p>
            <a:pPr marL="342900" indent="-342900" algn="just">
              <a:buFont typeface="Wingdings" panose="05000000000000000000" pitchFamily="2" charset="2"/>
              <a:buChar char="v"/>
            </a:pPr>
            <a:r>
              <a:rPr lang="en-US" sz="2500" b="1" dirty="0">
                <a:solidFill>
                  <a:schemeClr val="bg1"/>
                </a:solidFill>
              </a:rPr>
              <a:t>Cluster products based on their sales patterns and visualize these clusters.</a:t>
            </a:r>
          </a:p>
        </p:txBody>
      </p:sp>
    </p:spTree>
    <p:extLst>
      <p:ext uri="{BB962C8B-B14F-4D97-AF65-F5344CB8AC3E}">
        <p14:creationId xmlns:p14="http://schemas.microsoft.com/office/powerpoint/2010/main" val="3895497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7009571" y="941294"/>
            <a:ext cx="4196322" cy="349623"/>
          </a:xfrm>
        </p:spPr>
        <p:txBody>
          <a:bodyPr>
            <a:normAutofit/>
          </a:bodyPr>
          <a:lstStyle/>
          <a:p>
            <a:pPr algn="l"/>
            <a:r>
              <a:rPr lang="en-US" sz="1800" b="1" dirty="0">
                <a:solidFill>
                  <a:schemeClr val="bg1"/>
                </a:solidFill>
              </a:rPr>
              <a:t>K-Means Clustering: SKU ID vs Units Sold</a:t>
            </a:r>
          </a:p>
        </p:txBody>
      </p:sp>
      <p:pic>
        <p:nvPicPr>
          <p:cNvPr id="2" name="Picture 1">
            <a:extLst>
              <a:ext uri="{FF2B5EF4-FFF2-40B4-BE49-F238E27FC236}">
                <a16:creationId xmlns:a16="http://schemas.microsoft.com/office/drawing/2014/main" id="{09B61AA0-E7BC-4D80-BB4F-BF37479D30B8}"/>
              </a:ext>
            </a:extLst>
          </p:cNvPr>
          <p:cNvPicPr>
            <a:picLocks noChangeAspect="1"/>
          </p:cNvPicPr>
          <p:nvPr/>
        </p:nvPicPr>
        <p:blipFill>
          <a:blip r:embed="rId3"/>
          <a:stretch>
            <a:fillRect/>
          </a:stretch>
        </p:blipFill>
        <p:spPr>
          <a:xfrm>
            <a:off x="279630" y="1532966"/>
            <a:ext cx="5739016" cy="4507325"/>
          </a:xfrm>
          <a:prstGeom prst="rect">
            <a:avLst/>
          </a:prstGeom>
        </p:spPr>
      </p:pic>
      <p:pic>
        <p:nvPicPr>
          <p:cNvPr id="4" name="Picture 3">
            <a:extLst>
              <a:ext uri="{FF2B5EF4-FFF2-40B4-BE49-F238E27FC236}">
                <a16:creationId xmlns:a16="http://schemas.microsoft.com/office/drawing/2014/main" id="{3C6B3E85-202C-46E7-9B91-ED9FB48DD1E0}"/>
              </a:ext>
            </a:extLst>
          </p:cNvPr>
          <p:cNvPicPr>
            <a:picLocks noChangeAspect="1"/>
          </p:cNvPicPr>
          <p:nvPr/>
        </p:nvPicPr>
        <p:blipFill>
          <a:blip r:embed="rId4"/>
          <a:stretch>
            <a:fillRect/>
          </a:stretch>
        </p:blipFill>
        <p:spPr>
          <a:xfrm>
            <a:off x="6239434" y="1532967"/>
            <a:ext cx="5736597" cy="4507326"/>
          </a:xfrm>
          <a:prstGeom prst="rect">
            <a:avLst/>
          </a:prstGeom>
        </p:spPr>
      </p:pic>
      <p:sp>
        <p:nvSpPr>
          <p:cNvPr id="5" name="Subtitle 2">
            <a:extLst>
              <a:ext uri="{FF2B5EF4-FFF2-40B4-BE49-F238E27FC236}">
                <a16:creationId xmlns:a16="http://schemas.microsoft.com/office/drawing/2014/main" id="{2CFF2FD5-0263-4728-AE3C-6FD21A9AD2E4}"/>
              </a:ext>
            </a:extLst>
          </p:cNvPr>
          <p:cNvSpPr txBox="1">
            <a:spLocks/>
          </p:cNvSpPr>
          <p:nvPr/>
        </p:nvSpPr>
        <p:spPr>
          <a:xfrm>
            <a:off x="1156378" y="941293"/>
            <a:ext cx="3693527" cy="3496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bg1"/>
                </a:solidFill>
              </a:rPr>
              <a:t>Elbow Method : SKU ID vs Units Sold</a:t>
            </a:r>
          </a:p>
        </p:txBody>
      </p:sp>
    </p:spTree>
    <p:extLst>
      <p:ext uri="{BB962C8B-B14F-4D97-AF65-F5344CB8AC3E}">
        <p14:creationId xmlns:p14="http://schemas.microsoft.com/office/powerpoint/2010/main" val="1647023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65D91C-F712-495D-9EF7-7D16BE46DD2F}"/>
              </a:ext>
            </a:extLst>
          </p:cNvPr>
          <p:cNvSpPr>
            <a:spLocks noGrp="1"/>
          </p:cNvSpPr>
          <p:nvPr>
            <p:ph type="subTitle" idx="1"/>
          </p:nvPr>
        </p:nvSpPr>
        <p:spPr>
          <a:xfrm>
            <a:off x="617726" y="770965"/>
            <a:ext cx="5021076" cy="349623"/>
          </a:xfrm>
        </p:spPr>
        <p:txBody>
          <a:bodyPr>
            <a:normAutofit fontScale="92500"/>
          </a:bodyPr>
          <a:lstStyle/>
          <a:p>
            <a:pPr algn="l"/>
            <a:r>
              <a:rPr lang="en-US" sz="1800" b="1" dirty="0">
                <a:solidFill>
                  <a:schemeClr val="bg1"/>
                </a:solidFill>
              </a:rPr>
              <a:t>2D Principal Component Analysis (PCA) Visualization</a:t>
            </a:r>
          </a:p>
        </p:txBody>
      </p:sp>
      <p:pic>
        <p:nvPicPr>
          <p:cNvPr id="2" name="Picture 1">
            <a:extLst>
              <a:ext uri="{FF2B5EF4-FFF2-40B4-BE49-F238E27FC236}">
                <a16:creationId xmlns:a16="http://schemas.microsoft.com/office/drawing/2014/main" id="{BF3E9AD9-C745-42E0-8D9F-D2C774F49FAF}"/>
              </a:ext>
            </a:extLst>
          </p:cNvPr>
          <p:cNvPicPr>
            <a:picLocks noChangeAspect="1"/>
          </p:cNvPicPr>
          <p:nvPr/>
        </p:nvPicPr>
        <p:blipFill>
          <a:blip r:embed="rId3"/>
          <a:stretch>
            <a:fillRect/>
          </a:stretch>
        </p:blipFill>
        <p:spPr>
          <a:xfrm>
            <a:off x="240864" y="1266036"/>
            <a:ext cx="5587593" cy="4525163"/>
          </a:xfrm>
          <a:prstGeom prst="rect">
            <a:avLst/>
          </a:prstGeom>
        </p:spPr>
      </p:pic>
      <p:pic>
        <p:nvPicPr>
          <p:cNvPr id="4" name="Picture 3">
            <a:extLst>
              <a:ext uri="{FF2B5EF4-FFF2-40B4-BE49-F238E27FC236}">
                <a16:creationId xmlns:a16="http://schemas.microsoft.com/office/drawing/2014/main" id="{4E929789-3086-478B-9D7A-E39EA8047E33}"/>
              </a:ext>
            </a:extLst>
          </p:cNvPr>
          <p:cNvPicPr>
            <a:picLocks noChangeAspect="1"/>
          </p:cNvPicPr>
          <p:nvPr/>
        </p:nvPicPr>
        <p:blipFill>
          <a:blip r:embed="rId4"/>
          <a:stretch>
            <a:fillRect/>
          </a:stretch>
        </p:blipFill>
        <p:spPr>
          <a:xfrm>
            <a:off x="6363545" y="1254995"/>
            <a:ext cx="5505730" cy="4536204"/>
          </a:xfrm>
          <a:prstGeom prst="rect">
            <a:avLst/>
          </a:prstGeom>
        </p:spPr>
      </p:pic>
      <p:sp>
        <p:nvSpPr>
          <p:cNvPr id="5" name="Subtitle 2">
            <a:extLst>
              <a:ext uri="{FF2B5EF4-FFF2-40B4-BE49-F238E27FC236}">
                <a16:creationId xmlns:a16="http://schemas.microsoft.com/office/drawing/2014/main" id="{17BC8590-BD06-437C-81FA-692B6E666B05}"/>
              </a:ext>
            </a:extLst>
          </p:cNvPr>
          <p:cNvSpPr txBox="1">
            <a:spLocks/>
          </p:cNvSpPr>
          <p:nvPr/>
        </p:nvSpPr>
        <p:spPr>
          <a:xfrm>
            <a:off x="6553198" y="757519"/>
            <a:ext cx="5021076" cy="34962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bg1"/>
                </a:solidFill>
              </a:rPr>
              <a:t>3D Principal Component Analysis (PCA) Visualization</a:t>
            </a:r>
          </a:p>
        </p:txBody>
      </p:sp>
    </p:spTree>
    <p:extLst>
      <p:ext uri="{BB962C8B-B14F-4D97-AF65-F5344CB8AC3E}">
        <p14:creationId xmlns:p14="http://schemas.microsoft.com/office/powerpoint/2010/main" val="392201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FAF9D70-6127-4AD2-A696-6C4ED87E0A33}"/>
              </a:ext>
            </a:extLst>
          </p:cNvPr>
          <p:cNvSpPr txBox="1">
            <a:spLocks/>
          </p:cNvSpPr>
          <p:nvPr/>
        </p:nvSpPr>
        <p:spPr>
          <a:xfrm>
            <a:off x="1210235" y="2402297"/>
            <a:ext cx="9610165" cy="18081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lumMod val="95000"/>
                  </a:schemeClr>
                </a:solidFill>
                <a:latin typeface="Adobe Garamond Pro Bold" panose="02020702060506020403" pitchFamily="18" charset="0"/>
              </a:rPr>
              <a:t>THANK YOU</a:t>
            </a:r>
          </a:p>
        </p:txBody>
      </p:sp>
    </p:spTree>
    <p:extLst>
      <p:ext uri="{BB962C8B-B14F-4D97-AF65-F5344CB8AC3E}">
        <p14:creationId xmlns:p14="http://schemas.microsoft.com/office/powerpoint/2010/main" val="40489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2C3DC8-E8F0-4FC8-8B1B-074F7D23FA9A}"/>
              </a:ext>
            </a:extLst>
          </p:cNvPr>
          <p:cNvSpPr txBox="1">
            <a:spLocks/>
          </p:cNvSpPr>
          <p:nvPr/>
        </p:nvSpPr>
        <p:spPr>
          <a:xfrm>
            <a:off x="-189188" y="31530"/>
            <a:ext cx="9680027" cy="8040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bg1"/>
                </a:solidFill>
                <a:latin typeface="Aharoni" panose="02010803020104030203" pitchFamily="2" charset="-79"/>
                <a:cs typeface="Aharoni" panose="02010803020104030203" pitchFamily="2" charset="-79"/>
              </a:rPr>
              <a:t>DESCRIPTION OF THE DATA SET</a:t>
            </a:r>
          </a:p>
        </p:txBody>
      </p:sp>
      <p:graphicFrame>
        <p:nvGraphicFramePr>
          <p:cNvPr id="9" name="Table 8">
            <a:extLst>
              <a:ext uri="{FF2B5EF4-FFF2-40B4-BE49-F238E27FC236}">
                <a16:creationId xmlns:a16="http://schemas.microsoft.com/office/drawing/2014/main" id="{FE9A89DE-5E2C-4FBB-8AA7-797DD34C1B98}"/>
              </a:ext>
            </a:extLst>
          </p:cNvPr>
          <p:cNvGraphicFramePr>
            <a:graphicFrameLocks noGrp="1"/>
          </p:cNvGraphicFramePr>
          <p:nvPr>
            <p:extLst>
              <p:ext uri="{D42A27DB-BD31-4B8C-83A1-F6EECF244321}">
                <p14:modId xmlns:p14="http://schemas.microsoft.com/office/powerpoint/2010/main" val="986540417"/>
              </p:ext>
            </p:extLst>
          </p:nvPr>
        </p:nvGraphicFramePr>
        <p:xfrm>
          <a:off x="986117" y="950258"/>
          <a:ext cx="10596282" cy="5739750"/>
        </p:xfrm>
        <a:graphic>
          <a:graphicData uri="http://schemas.openxmlformats.org/drawingml/2006/table">
            <a:tbl>
              <a:tblPr firstRow="1" firstCol="1" bandRow="1">
                <a:tableStyleId>{073A0DAA-6AF3-43AB-8588-CEC1D06C72B9}</a:tableStyleId>
              </a:tblPr>
              <a:tblGrid>
                <a:gridCol w="2556814">
                  <a:extLst>
                    <a:ext uri="{9D8B030D-6E8A-4147-A177-3AD203B41FA5}">
                      <a16:colId xmlns:a16="http://schemas.microsoft.com/office/drawing/2014/main" val="2761495797"/>
                    </a:ext>
                  </a:extLst>
                </a:gridCol>
                <a:gridCol w="8039468">
                  <a:extLst>
                    <a:ext uri="{9D8B030D-6E8A-4147-A177-3AD203B41FA5}">
                      <a16:colId xmlns:a16="http://schemas.microsoft.com/office/drawing/2014/main" val="1010316291"/>
                    </a:ext>
                  </a:extLst>
                </a:gridCol>
              </a:tblGrid>
              <a:tr h="399109">
                <a:tc>
                  <a:txBody>
                    <a:bodyPr/>
                    <a:lstStyle/>
                    <a:p>
                      <a:pPr marL="0" marR="31115" indent="0" algn="ctr">
                        <a:lnSpc>
                          <a:spcPct val="107000"/>
                        </a:lnSpc>
                        <a:spcBef>
                          <a:spcPts val="0"/>
                        </a:spcBef>
                        <a:spcAft>
                          <a:spcPts val="0"/>
                        </a:spcAft>
                      </a:pPr>
                      <a:r>
                        <a:rPr lang="en-US" sz="2400" dirty="0">
                          <a:effectLst/>
                          <a:latin typeface="Aharoni" panose="02010803020104030203" pitchFamily="2" charset="-79"/>
                          <a:cs typeface="Aharoni" panose="02010803020104030203" pitchFamily="2" charset="-79"/>
                        </a:rPr>
                        <a:t>VARIABLE </a:t>
                      </a:r>
                      <a:endParaRPr lang="en-US" sz="2400" b="1" dirty="0">
                        <a:solidFill>
                          <a:srgbClr val="000000"/>
                        </a:solidFill>
                        <a:effectLst/>
                        <a:latin typeface="Aharoni" panose="02010803020104030203" pitchFamily="2" charset="-79"/>
                        <a:ea typeface="Calibri" panose="020F0502020204030204" pitchFamily="34" charset="0"/>
                        <a:cs typeface="Aharoni" panose="02010803020104030203" pitchFamily="2" charset="-79"/>
                      </a:endParaRPr>
                    </a:p>
                  </a:txBody>
                  <a:tcPr marL="55653" marR="101000" marT="21643" marB="0"/>
                </a:tc>
                <a:tc>
                  <a:txBody>
                    <a:bodyPr/>
                    <a:lstStyle/>
                    <a:p>
                      <a:pPr marL="0" marR="30480" indent="0" algn="ctr">
                        <a:lnSpc>
                          <a:spcPct val="107000"/>
                        </a:lnSpc>
                        <a:spcBef>
                          <a:spcPts val="0"/>
                        </a:spcBef>
                        <a:spcAft>
                          <a:spcPts val="0"/>
                        </a:spcAft>
                      </a:pPr>
                      <a:r>
                        <a:rPr lang="en-US" sz="2400" dirty="0">
                          <a:effectLst/>
                          <a:latin typeface="Aharoni" panose="02010803020104030203" pitchFamily="2" charset="-79"/>
                          <a:cs typeface="Aharoni" panose="02010803020104030203" pitchFamily="2" charset="-79"/>
                        </a:rPr>
                        <a:t>DEFINITION </a:t>
                      </a:r>
                      <a:endParaRPr lang="en-US" sz="2400" b="1" dirty="0">
                        <a:solidFill>
                          <a:srgbClr val="000000"/>
                        </a:solidFill>
                        <a:effectLst/>
                        <a:latin typeface="Aharoni" panose="02010803020104030203" pitchFamily="2" charset="-79"/>
                        <a:ea typeface="Calibri" panose="020F0502020204030204" pitchFamily="34" charset="0"/>
                        <a:cs typeface="Aharoni" panose="02010803020104030203" pitchFamily="2" charset="-79"/>
                      </a:endParaRPr>
                    </a:p>
                  </a:txBody>
                  <a:tcPr marL="55653" marR="101000" marT="21643" marB="0"/>
                </a:tc>
                <a:extLst>
                  <a:ext uri="{0D108BD9-81ED-4DB2-BD59-A6C34878D82A}">
                    <a16:rowId xmlns:a16="http://schemas.microsoft.com/office/drawing/2014/main" val="2644149313"/>
                  </a:ext>
                </a:extLst>
              </a:tr>
              <a:tr h="607082">
                <a:tc>
                  <a:txBody>
                    <a:bodyPr/>
                    <a:lstStyle/>
                    <a:p>
                      <a:pPr marL="0" marR="32385" indent="0" algn="ctr">
                        <a:lnSpc>
                          <a:spcPct val="107000"/>
                        </a:lnSpc>
                        <a:spcBef>
                          <a:spcPts val="0"/>
                        </a:spcBef>
                        <a:spcAft>
                          <a:spcPts val="0"/>
                        </a:spcAft>
                      </a:pPr>
                      <a:r>
                        <a:rPr lang="en-US" sz="1600" dirty="0"/>
                        <a:t> </a:t>
                      </a:r>
                      <a:r>
                        <a:rPr lang="en-US" sz="1600" dirty="0" err="1"/>
                        <a:t>record_ID</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tc>
                  <a:txBody>
                    <a:bodyPr/>
                    <a:lstStyle/>
                    <a:p>
                      <a:pPr marL="1084580" marR="0" lvl="0" indent="-908050" algn="l" defTabSz="914400" rtl="0" eaLnBrk="1" fontAlgn="auto" latinLnBrk="0" hangingPunct="1">
                        <a:lnSpc>
                          <a:spcPct val="107000"/>
                        </a:lnSpc>
                        <a:spcBef>
                          <a:spcPts val="0"/>
                        </a:spcBef>
                        <a:spcAft>
                          <a:spcPts val="0"/>
                        </a:spcAft>
                        <a:buClrTx/>
                        <a:buSzTx/>
                        <a:buFontTx/>
                        <a:buNone/>
                        <a:tabLst/>
                        <a:defRPr/>
                      </a:pPr>
                      <a:r>
                        <a:rPr lang="en-US" sz="1600" b="1" dirty="0"/>
                        <a:t>A special code that uniquely identifies each combination of a week, a store, and a product.</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extLst>
                  <a:ext uri="{0D108BD9-81ED-4DB2-BD59-A6C34878D82A}">
                    <a16:rowId xmlns:a16="http://schemas.microsoft.com/office/drawing/2014/main" val="1256397925"/>
                  </a:ext>
                </a:extLst>
              </a:tr>
              <a:tr h="421622">
                <a:tc>
                  <a:txBody>
                    <a:bodyPr/>
                    <a:lstStyle/>
                    <a:p>
                      <a:pPr marL="0" marR="30480" indent="0" algn="ctr">
                        <a:lnSpc>
                          <a:spcPct val="107000"/>
                        </a:lnSpc>
                        <a:spcBef>
                          <a:spcPts val="0"/>
                        </a:spcBef>
                        <a:spcAft>
                          <a:spcPts val="0"/>
                        </a:spcAft>
                      </a:pPr>
                      <a:r>
                        <a:rPr lang="en-US" sz="1600" dirty="0"/>
                        <a:t>week</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tc>
                  <a:txBody>
                    <a:bodyPr/>
                    <a:lstStyle/>
                    <a:p>
                      <a:pPr marL="1118235" marR="0" lvl="0" indent="-915670" algn="l">
                        <a:lnSpc>
                          <a:spcPct val="107000"/>
                        </a:lnSpc>
                        <a:spcBef>
                          <a:spcPts val="0"/>
                        </a:spcBef>
                        <a:spcAft>
                          <a:spcPts val="0"/>
                        </a:spcAft>
                      </a:pPr>
                      <a:r>
                        <a:rPr lang="en-US" sz="1600" b="1" dirty="0"/>
                        <a:t>The starting date of the week for which the data is recorded.</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extLst>
                  <a:ext uri="{0D108BD9-81ED-4DB2-BD59-A6C34878D82A}">
                    <a16:rowId xmlns:a16="http://schemas.microsoft.com/office/drawing/2014/main" val="3048933373"/>
                  </a:ext>
                </a:extLst>
              </a:tr>
              <a:tr h="627232">
                <a:tc>
                  <a:txBody>
                    <a:bodyPr/>
                    <a:lstStyle/>
                    <a:p>
                      <a:pPr marL="0" marR="33020" indent="0" algn="ctr">
                        <a:lnSpc>
                          <a:spcPct val="107000"/>
                        </a:lnSpc>
                        <a:spcBef>
                          <a:spcPts val="0"/>
                        </a:spcBef>
                        <a:spcAft>
                          <a:spcPts val="0"/>
                        </a:spcAft>
                      </a:pPr>
                      <a:r>
                        <a:rPr lang="en-US" sz="1600" dirty="0" err="1"/>
                        <a:t>store_id</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tc>
                  <a:txBody>
                    <a:bodyPr/>
                    <a:lstStyle/>
                    <a:p>
                      <a:pPr marL="48895" marR="0" lvl="0" indent="0" algn="l" defTabSz="914400" rtl="0" eaLnBrk="1" fontAlgn="auto" latinLnBrk="0" hangingPunct="1">
                        <a:lnSpc>
                          <a:spcPct val="107000"/>
                        </a:lnSpc>
                        <a:spcBef>
                          <a:spcPts val="0"/>
                        </a:spcBef>
                        <a:spcAft>
                          <a:spcPts val="0"/>
                        </a:spcAft>
                        <a:buClrTx/>
                        <a:buSzTx/>
                        <a:buFontTx/>
                        <a:buNone/>
                        <a:tabLst/>
                        <a:defRPr/>
                      </a:pPr>
                      <a:r>
                        <a:rPr lang="en-US" sz="1600" b="1" dirty="0"/>
                        <a:t>A unique code for each store; each store has its own identifier.</a:t>
                      </a:r>
                    </a:p>
                    <a:p>
                      <a:pPr marL="48895" marR="0" lvl="0" indent="0" algn="l">
                        <a:lnSpc>
                          <a:spcPct val="107000"/>
                        </a:lnSpc>
                        <a:spcBef>
                          <a:spcPts val="0"/>
                        </a:spcBef>
                        <a:spcAft>
                          <a:spcPts val="0"/>
                        </a:spcAft>
                      </a:pP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extLst>
                  <a:ext uri="{0D108BD9-81ED-4DB2-BD59-A6C34878D82A}">
                    <a16:rowId xmlns:a16="http://schemas.microsoft.com/office/drawing/2014/main" val="490852644"/>
                  </a:ext>
                </a:extLst>
              </a:tr>
              <a:tr h="627232">
                <a:tc>
                  <a:txBody>
                    <a:bodyPr/>
                    <a:lstStyle/>
                    <a:p>
                      <a:pPr marL="0" marR="31750" indent="0" algn="ctr">
                        <a:lnSpc>
                          <a:spcPct val="107000"/>
                        </a:lnSpc>
                        <a:spcBef>
                          <a:spcPts val="0"/>
                        </a:spcBef>
                        <a:spcAft>
                          <a:spcPts val="0"/>
                        </a:spcAft>
                      </a:pPr>
                      <a:r>
                        <a:rPr lang="en-US" sz="1600" dirty="0" err="1"/>
                        <a:t>sku_id</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tc>
                  <a:txBody>
                    <a:bodyPr/>
                    <a:lstStyle/>
                    <a:p>
                      <a:pPr marL="563880" marR="0" lvl="0" indent="-490855" algn="l" defTabSz="914400" rtl="0" eaLnBrk="1" fontAlgn="auto" latinLnBrk="0" hangingPunct="1">
                        <a:lnSpc>
                          <a:spcPct val="107000"/>
                        </a:lnSpc>
                        <a:spcBef>
                          <a:spcPts val="0"/>
                        </a:spcBef>
                        <a:spcAft>
                          <a:spcPts val="0"/>
                        </a:spcAft>
                        <a:buClrTx/>
                        <a:buSzTx/>
                        <a:buFontTx/>
                        <a:buNone/>
                        <a:tabLst/>
                        <a:defRPr/>
                      </a:pPr>
                      <a:r>
                        <a:rPr lang="en-US" sz="1600" b="1" dirty="0"/>
                        <a:t>A unique code for each product; each product has its own identifier.</a:t>
                      </a:r>
                    </a:p>
                    <a:p>
                      <a:pPr marL="563880" marR="0" lvl="0" indent="-490855" algn="l">
                        <a:lnSpc>
                          <a:spcPct val="107000"/>
                        </a:lnSpc>
                        <a:spcBef>
                          <a:spcPts val="0"/>
                        </a:spcBef>
                        <a:spcAft>
                          <a:spcPts val="0"/>
                        </a:spcAft>
                      </a:pP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extLst>
                  <a:ext uri="{0D108BD9-81ED-4DB2-BD59-A6C34878D82A}">
                    <a16:rowId xmlns:a16="http://schemas.microsoft.com/office/drawing/2014/main" val="3820551445"/>
                  </a:ext>
                </a:extLst>
              </a:tr>
              <a:tr h="522011">
                <a:tc>
                  <a:txBody>
                    <a:bodyPr/>
                    <a:lstStyle/>
                    <a:p>
                      <a:pPr marL="0" marR="31115" indent="0" algn="ctr">
                        <a:lnSpc>
                          <a:spcPct val="107000"/>
                        </a:lnSpc>
                        <a:spcBef>
                          <a:spcPts val="0"/>
                        </a:spcBef>
                        <a:spcAft>
                          <a:spcPts val="0"/>
                        </a:spcAft>
                      </a:pPr>
                      <a:r>
                        <a:rPr lang="en-US" sz="1600" dirty="0" err="1"/>
                        <a:t>total_price</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600" b="1" dirty="0"/>
                        <a:t>The price at which the product was sold during that week.</a:t>
                      </a:r>
                    </a:p>
                    <a:p>
                      <a:pPr marL="0" marR="0" lvl="0" indent="0" algn="l">
                        <a:lnSpc>
                          <a:spcPct val="107000"/>
                        </a:lnSpc>
                        <a:spcBef>
                          <a:spcPts val="0"/>
                        </a:spcBef>
                        <a:spcAft>
                          <a:spcPts val="0"/>
                        </a:spcAft>
                      </a:pP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extLst>
                  <a:ext uri="{0D108BD9-81ED-4DB2-BD59-A6C34878D82A}">
                    <a16:rowId xmlns:a16="http://schemas.microsoft.com/office/drawing/2014/main" val="187503362"/>
                  </a:ext>
                </a:extLst>
              </a:tr>
              <a:tr h="522011">
                <a:tc>
                  <a:txBody>
                    <a:bodyPr/>
                    <a:lstStyle/>
                    <a:p>
                      <a:pPr marL="0" marR="31115" indent="0" algn="ctr">
                        <a:lnSpc>
                          <a:spcPct val="107000"/>
                        </a:lnSpc>
                        <a:spcBef>
                          <a:spcPts val="0"/>
                        </a:spcBef>
                        <a:spcAft>
                          <a:spcPts val="0"/>
                        </a:spcAft>
                      </a:pPr>
                      <a:r>
                        <a:rPr lang="en-US" sz="1600" dirty="0" err="1"/>
                        <a:t>base_price</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tc>
                  <a:txBody>
                    <a:bodyPr/>
                    <a:lstStyle/>
                    <a:p>
                      <a:pPr marL="887095" marR="0" lvl="0" indent="-705485" algn="l" defTabSz="914400" rtl="0" eaLnBrk="1" fontAlgn="auto" latinLnBrk="0" hangingPunct="1">
                        <a:lnSpc>
                          <a:spcPct val="107000"/>
                        </a:lnSpc>
                        <a:spcBef>
                          <a:spcPts val="0"/>
                        </a:spcBef>
                        <a:spcAft>
                          <a:spcPts val="0"/>
                        </a:spcAft>
                        <a:buClrTx/>
                        <a:buSzTx/>
                        <a:buFontTx/>
                        <a:buNone/>
                        <a:tabLst/>
                        <a:defRPr/>
                      </a:pPr>
                      <a:r>
                        <a:rPr lang="en-US" sz="1600" b="1" dirty="0"/>
                        <a:t>The initial or standard price of the product.</a:t>
                      </a:r>
                    </a:p>
                    <a:p>
                      <a:pPr marL="887095" marR="0" lvl="0" indent="-705485" algn="l">
                        <a:lnSpc>
                          <a:spcPct val="107000"/>
                        </a:lnSpc>
                        <a:spcBef>
                          <a:spcPts val="0"/>
                        </a:spcBef>
                        <a:spcAft>
                          <a:spcPts val="0"/>
                        </a:spcAft>
                      </a:pP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extLst>
                  <a:ext uri="{0D108BD9-81ED-4DB2-BD59-A6C34878D82A}">
                    <a16:rowId xmlns:a16="http://schemas.microsoft.com/office/drawing/2014/main" val="483104486"/>
                  </a:ext>
                </a:extLst>
              </a:tr>
              <a:tr h="600350">
                <a:tc>
                  <a:txBody>
                    <a:bodyPr/>
                    <a:lstStyle/>
                    <a:p>
                      <a:pPr marL="0" marR="31115" indent="0" algn="ctr">
                        <a:lnSpc>
                          <a:spcPct val="107000"/>
                        </a:lnSpc>
                        <a:spcBef>
                          <a:spcPts val="0"/>
                        </a:spcBef>
                        <a:spcAft>
                          <a:spcPts val="0"/>
                        </a:spcAft>
                      </a:pPr>
                      <a:r>
                        <a:rPr lang="en-US" sz="1600" dirty="0" err="1"/>
                        <a:t>is_featured_sku</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tc>
                  <a:txBody>
                    <a:bodyPr/>
                    <a:lstStyle/>
                    <a:p>
                      <a:pPr lvl="0" algn="l"/>
                      <a:r>
                        <a:rPr lang="en-US" sz="1600" b="1" dirty="0"/>
                        <a:t>Indicates whether the product was part of a featured promotion for that week.</a:t>
                      </a:r>
                    </a:p>
                    <a:p>
                      <a:pPr marL="19685" marR="0" lvl="0" indent="0" algn="l">
                        <a:lnSpc>
                          <a:spcPct val="107000"/>
                        </a:lnSpc>
                        <a:spcBef>
                          <a:spcPts val="0"/>
                        </a:spcBef>
                        <a:spcAft>
                          <a:spcPts val="100"/>
                        </a:spcAft>
                      </a:pP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extLst>
                  <a:ext uri="{0D108BD9-81ED-4DB2-BD59-A6C34878D82A}">
                    <a16:rowId xmlns:a16="http://schemas.microsoft.com/office/drawing/2014/main" val="2984978478"/>
                  </a:ext>
                </a:extLst>
              </a:tr>
              <a:tr h="627232">
                <a:tc>
                  <a:txBody>
                    <a:bodyPr/>
                    <a:lstStyle/>
                    <a:p>
                      <a:pPr marL="0" marR="31115" indent="0" algn="ctr">
                        <a:lnSpc>
                          <a:spcPct val="107000"/>
                        </a:lnSpc>
                        <a:spcBef>
                          <a:spcPts val="0"/>
                        </a:spcBef>
                        <a:spcAft>
                          <a:spcPts val="0"/>
                        </a:spcAft>
                      </a:pPr>
                      <a:r>
                        <a:rPr lang="en-US" sz="1600" dirty="0" err="1"/>
                        <a:t>is_display_sku</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tc>
                  <a:txBody>
                    <a:bodyPr/>
                    <a:lstStyle/>
                    <a:p>
                      <a:pPr marL="1260475" marR="0" lvl="0" indent="-1195070" algn="l" defTabSz="914400" rtl="0" eaLnBrk="1" fontAlgn="auto" latinLnBrk="0" hangingPunct="1">
                        <a:lnSpc>
                          <a:spcPct val="107000"/>
                        </a:lnSpc>
                        <a:spcBef>
                          <a:spcPts val="0"/>
                        </a:spcBef>
                        <a:spcAft>
                          <a:spcPts val="0"/>
                        </a:spcAft>
                        <a:buClrTx/>
                        <a:buSzTx/>
                        <a:buFontTx/>
                        <a:buNone/>
                        <a:tabLst/>
                        <a:defRPr/>
                      </a:pPr>
                      <a:r>
                        <a:rPr lang="en-US" sz="1600" b="1" dirty="0"/>
                        <a:t>Indicates whether the product was prominently displayed within the store.</a:t>
                      </a:r>
                    </a:p>
                    <a:p>
                      <a:pPr marL="1260475" marR="0" lvl="0" indent="-1195070" algn="l">
                        <a:lnSpc>
                          <a:spcPct val="107000"/>
                        </a:lnSpc>
                        <a:spcBef>
                          <a:spcPts val="0"/>
                        </a:spcBef>
                        <a:spcAft>
                          <a:spcPts val="0"/>
                        </a:spcAft>
                      </a:pP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extLst>
                  <a:ext uri="{0D108BD9-81ED-4DB2-BD59-A6C34878D82A}">
                    <a16:rowId xmlns:a16="http://schemas.microsoft.com/office/drawing/2014/main" val="221503909"/>
                  </a:ext>
                </a:extLst>
              </a:tr>
              <a:tr h="744568">
                <a:tc>
                  <a:txBody>
                    <a:bodyPr/>
                    <a:lstStyle/>
                    <a:p>
                      <a:pPr marL="0" marR="29845" indent="0" algn="ctr">
                        <a:lnSpc>
                          <a:spcPct val="107000"/>
                        </a:lnSpc>
                        <a:spcBef>
                          <a:spcPts val="0"/>
                        </a:spcBef>
                        <a:spcAft>
                          <a:spcPts val="0"/>
                        </a:spcAft>
                      </a:pPr>
                      <a:r>
                        <a:rPr lang="en-US" sz="1600" dirty="0" err="1"/>
                        <a:t>units_sold</a:t>
                      </a:r>
                      <a:endPar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tc>
                  <a:txBody>
                    <a:bodyPr/>
                    <a:lstStyle/>
                    <a:p>
                      <a:pPr lvl="0" algn="l"/>
                      <a:r>
                        <a:rPr lang="en-US" sz="1600" b="1" dirty="0"/>
                        <a:t>The number of units (products) sold during that week for the specific combination of store, product, and week.</a:t>
                      </a:r>
                    </a:p>
                    <a:p>
                      <a:pPr marL="1031875" marR="0" lvl="0" indent="-926465" algn="l">
                        <a:lnSpc>
                          <a:spcPct val="107000"/>
                        </a:lnSpc>
                        <a:spcBef>
                          <a:spcPts val="0"/>
                        </a:spcBef>
                        <a:spcAft>
                          <a:spcPts val="0"/>
                        </a:spcAft>
                      </a:pP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101000" marT="21643" marB="0"/>
                </a:tc>
                <a:extLst>
                  <a:ext uri="{0D108BD9-81ED-4DB2-BD59-A6C34878D82A}">
                    <a16:rowId xmlns:a16="http://schemas.microsoft.com/office/drawing/2014/main" val="255759698"/>
                  </a:ext>
                </a:extLst>
              </a:tr>
            </a:tbl>
          </a:graphicData>
        </a:graphic>
      </p:graphicFrame>
    </p:spTree>
    <p:extLst>
      <p:ext uri="{BB962C8B-B14F-4D97-AF65-F5344CB8AC3E}">
        <p14:creationId xmlns:p14="http://schemas.microsoft.com/office/powerpoint/2010/main" val="630349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3848-6D38-44E2-863B-300E2AE5E66E}"/>
              </a:ext>
            </a:extLst>
          </p:cNvPr>
          <p:cNvSpPr>
            <a:spLocks noGrp="1"/>
          </p:cNvSpPr>
          <p:nvPr>
            <p:ph type="ctrTitle"/>
          </p:nvPr>
        </p:nvSpPr>
        <p:spPr>
          <a:xfrm>
            <a:off x="1524000" y="1122363"/>
            <a:ext cx="9144000" cy="2387600"/>
          </a:xfrm>
        </p:spPr>
        <p:txBody>
          <a:bodyPr>
            <a:noAutofit/>
          </a:bodyPr>
          <a:lstStyle/>
          <a:p>
            <a:r>
              <a:rPr lang="en-US" dirty="0"/>
              <a:t>Your text</a:t>
            </a:r>
          </a:p>
        </p:txBody>
      </p:sp>
      <p:sp>
        <p:nvSpPr>
          <p:cNvPr id="6" name="Title 1">
            <a:extLst>
              <a:ext uri="{FF2B5EF4-FFF2-40B4-BE49-F238E27FC236}">
                <a16:creationId xmlns:a16="http://schemas.microsoft.com/office/drawing/2014/main" id="{156C46B9-3FEA-4F07-A498-6E62EC9C7477}"/>
              </a:ext>
            </a:extLst>
          </p:cNvPr>
          <p:cNvSpPr txBox="1">
            <a:spLocks/>
          </p:cNvSpPr>
          <p:nvPr/>
        </p:nvSpPr>
        <p:spPr>
          <a:xfrm>
            <a:off x="0" y="162506"/>
            <a:ext cx="4417697" cy="66665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600" b="1">
                <a:solidFill>
                  <a:schemeClr val="bg1">
                    <a:lumMod val="95000"/>
                  </a:schemeClr>
                </a:solidFill>
                <a:latin typeface="Aharoni" panose="02010803020104030203" pitchFamily="2" charset="-79"/>
                <a:cs typeface="Aharoni" panose="02010803020104030203" pitchFamily="2" charset="-79"/>
              </a:rPr>
              <a:t>PREPROCESSING</a:t>
            </a:r>
            <a:endParaRPr lang="en-US" sz="4600" b="1" dirty="0">
              <a:solidFill>
                <a:schemeClr val="bg1">
                  <a:lumMod val="95000"/>
                </a:schemeClr>
              </a:solidFill>
              <a:latin typeface="Aharoni" panose="02010803020104030203" pitchFamily="2" charset="-79"/>
              <a:cs typeface="Aharoni" panose="02010803020104030203" pitchFamily="2" charset="-79"/>
            </a:endParaRPr>
          </a:p>
        </p:txBody>
      </p:sp>
      <p:pic>
        <p:nvPicPr>
          <p:cNvPr id="9" name="Picture 8">
            <a:extLst>
              <a:ext uri="{FF2B5EF4-FFF2-40B4-BE49-F238E27FC236}">
                <a16:creationId xmlns:a16="http://schemas.microsoft.com/office/drawing/2014/main" id="{14FB4B2D-5145-4E0B-B458-0E02CE326E0B}"/>
              </a:ext>
            </a:extLst>
          </p:cNvPr>
          <p:cNvPicPr>
            <a:picLocks noChangeAspect="1"/>
          </p:cNvPicPr>
          <p:nvPr/>
        </p:nvPicPr>
        <p:blipFill>
          <a:blip r:embed="rId3"/>
          <a:stretch>
            <a:fillRect/>
          </a:stretch>
        </p:blipFill>
        <p:spPr>
          <a:xfrm>
            <a:off x="6215878" y="2241788"/>
            <a:ext cx="3313604" cy="2426957"/>
          </a:xfrm>
          <a:prstGeom prst="rect">
            <a:avLst/>
          </a:prstGeom>
        </p:spPr>
      </p:pic>
      <p:pic>
        <p:nvPicPr>
          <p:cNvPr id="10" name="Picture 9">
            <a:extLst>
              <a:ext uri="{FF2B5EF4-FFF2-40B4-BE49-F238E27FC236}">
                <a16:creationId xmlns:a16="http://schemas.microsoft.com/office/drawing/2014/main" id="{83234DBB-C139-4C09-B7D1-CFCD82D676F6}"/>
              </a:ext>
            </a:extLst>
          </p:cNvPr>
          <p:cNvPicPr>
            <a:picLocks noChangeAspect="1"/>
          </p:cNvPicPr>
          <p:nvPr/>
        </p:nvPicPr>
        <p:blipFill>
          <a:blip r:embed="rId4"/>
          <a:stretch>
            <a:fillRect/>
          </a:stretch>
        </p:blipFill>
        <p:spPr>
          <a:xfrm>
            <a:off x="702625" y="4555096"/>
            <a:ext cx="1840211" cy="1784658"/>
          </a:xfrm>
          <a:prstGeom prst="rect">
            <a:avLst/>
          </a:prstGeom>
        </p:spPr>
      </p:pic>
      <p:pic>
        <p:nvPicPr>
          <p:cNvPr id="11" name="Picture 10">
            <a:extLst>
              <a:ext uri="{FF2B5EF4-FFF2-40B4-BE49-F238E27FC236}">
                <a16:creationId xmlns:a16="http://schemas.microsoft.com/office/drawing/2014/main" id="{7A2340DE-08CA-473A-9E52-24E53A8E4C22}"/>
              </a:ext>
            </a:extLst>
          </p:cNvPr>
          <p:cNvPicPr>
            <a:picLocks noChangeAspect="1"/>
          </p:cNvPicPr>
          <p:nvPr/>
        </p:nvPicPr>
        <p:blipFill>
          <a:blip r:embed="rId5"/>
          <a:stretch>
            <a:fillRect/>
          </a:stretch>
        </p:blipFill>
        <p:spPr>
          <a:xfrm>
            <a:off x="6215878" y="5272298"/>
            <a:ext cx="5273497" cy="1394581"/>
          </a:xfrm>
          <a:prstGeom prst="rect">
            <a:avLst/>
          </a:prstGeom>
        </p:spPr>
      </p:pic>
      <p:pic>
        <p:nvPicPr>
          <p:cNvPr id="12" name="Picture 11">
            <a:extLst>
              <a:ext uri="{FF2B5EF4-FFF2-40B4-BE49-F238E27FC236}">
                <a16:creationId xmlns:a16="http://schemas.microsoft.com/office/drawing/2014/main" id="{39AD416A-1AB3-4A7B-84D0-99E7DF59E5EE}"/>
              </a:ext>
            </a:extLst>
          </p:cNvPr>
          <p:cNvPicPr>
            <a:picLocks noChangeAspect="1"/>
          </p:cNvPicPr>
          <p:nvPr/>
        </p:nvPicPr>
        <p:blipFill>
          <a:blip r:embed="rId6"/>
          <a:stretch>
            <a:fillRect/>
          </a:stretch>
        </p:blipFill>
        <p:spPr>
          <a:xfrm>
            <a:off x="6215878" y="1223642"/>
            <a:ext cx="5730737" cy="533446"/>
          </a:xfrm>
          <a:prstGeom prst="rect">
            <a:avLst/>
          </a:prstGeom>
        </p:spPr>
      </p:pic>
      <p:sp>
        <p:nvSpPr>
          <p:cNvPr id="13" name="TextBox 12">
            <a:extLst>
              <a:ext uri="{FF2B5EF4-FFF2-40B4-BE49-F238E27FC236}">
                <a16:creationId xmlns:a16="http://schemas.microsoft.com/office/drawing/2014/main" id="{038F02C3-F956-4DAE-B08B-3D939AB4924B}"/>
              </a:ext>
            </a:extLst>
          </p:cNvPr>
          <p:cNvSpPr txBox="1"/>
          <p:nvPr/>
        </p:nvSpPr>
        <p:spPr>
          <a:xfrm>
            <a:off x="630633" y="777572"/>
            <a:ext cx="6657934" cy="646331"/>
          </a:xfrm>
          <a:prstGeom prst="rect">
            <a:avLst/>
          </a:prstGeom>
          <a:noFill/>
          <a:ln>
            <a:noFill/>
          </a:ln>
        </p:spPr>
        <p:txBody>
          <a:bodyPr wrap="square" rtlCol="0">
            <a:spAutoFit/>
          </a:bodyPr>
          <a:lstStyle/>
          <a:p>
            <a:r>
              <a:rPr lang="en-US" b="1" dirty="0">
                <a:solidFill>
                  <a:schemeClr val="bg1"/>
                </a:solidFill>
              </a:rPr>
              <a:t>Load the data and Preview</a:t>
            </a:r>
          </a:p>
          <a:p>
            <a:endParaRPr lang="en-US" b="1" dirty="0">
              <a:solidFill>
                <a:schemeClr val="bg1"/>
              </a:solidFill>
            </a:endParaRPr>
          </a:p>
        </p:txBody>
      </p:sp>
      <p:sp>
        <p:nvSpPr>
          <p:cNvPr id="15" name="TextBox 14">
            <a:extLst>
              <a:ext uri="{FF2B5EF4-FFF2-40B4-BE49-F238E27FC236}">
                <a16:creationId xmlns:a16="http://schemas.microsoft.com/office/drawing/2014/main" id="{51780BB0-DADE-46DD-918C-234F5554FC77}"/>
              </a:ext>
            </a:extLst>
          </p:cNvPr>
          <p:cNvSpPr txBox="1"/>
          <p:nvPr/>
        </p:nvSpPr>
        <p:spPr>
          <a:xfrm>
            <a:off x="645997" y="3987028"/>
            <a:ext cx="3313603" cy="369332"/>
          </a:xfrm>
          <a:prstGeom prst="rect">
            <a:avLst/>
          </a:prstGeom>
          <a:noFill/>
          <a:ln>
            <a:noFill/>
          </a:ln>
        </p:spPr>
        <p:txBody>
          <a:bodyPr wrap="square" rtlCol="0">
            <a:spAutoFit/>
          </a:bodyPr>
          <a:lstStyle/>
          <a:p>
            <a:r>
              <a:rPr lang="en-US" b="1" dirty="0">
                <a:solidFill>
                  <a:schemeClr val="bg1"/>
                </a:solidFill>
              </a:rPr>
              <a:t>Checking the any missing value</a:t>
            </a:r>
          </a:p>
        </p:txBody>
      </p:sp>
      <p:sp>
        <p:nvSpPr>
          <p:cNvPr id="16" name="TextBox 15">
            <a:extLst>
              <a:ext uri="{FF2B5EF4-FFF2-40B4-BE49-F238E27FC236}">
                <a16:creationId xmlns:a16="http://schemas.microsoft.com/office/drawing/2014/main" id="{56D0A5C5-B1E3-4A6D-AE77-AECE047AEC33}"/>
              </a:ext>
            </a:extLst>
          </p:cNvPr>
          <p:cNvSpPr txBox="1"/>
          <p:nvPr/>
        </p:nvSpPr>
        <p:spPr>
          <a:xfrm>
            <a:off x="6111115" y="844034"/>
            <a:ext cx="3523129" cy="646331"/>
          </a:xfrm>
          <a:prstGeom prst="rect">
            <a:avLst/>
          </a:prstGeom>
          <a:noFill/>
          <a:ln>
            <a:noFill/>
          </a:ln>
        </p:spPr>
        <p:txBody>
          <a:bodyPr wrap="square" rtlCol="0">
            <a:spAutoFit/>
          </a:bodyPr>
          <a:lstStyle/>
          <a:p>
            <a:r>
              <a:rPr lang="en-US" b="1" dirty="0">
                <a:solidFill>
                  <a:schemeClr val="bg1"/>
                </a:solidFill>
              </a:rPr>
              <a:t>Filling the mean value with mean </a:t>
            </a:r>
            <a:r>
              <a:rPr lang="en-US" dirty="0">
                <a:solidFill>
                  <a:schemeClr val="bg1"/>
                </a:solidFill>
              </a:rPr>
              <a:t>value</a:t>
            </a:r>
          </a:p>
        </p:txBody>
      </p:sp>
      <p:sp>
        <p:nvSpPr>
          <p:cNvPr id="17" name="TextBox 16">
            <a:extLst>
              <a:ext uri="{FF2B5EF4-FFF2-40B4-BE49-F238E27FC236}">
                <a16:creationId xmlns:a16="http://schemas.microsoft.com/office/drawing/2014/main" id="{7F91E072-7946-4B44-8582-EEC9422EF8C2}"/>
              </a:ext>
            </a:extLst>
          </p:cNvPr>
          <p:cNvSpPr txBox="1"/>
          <p:nvPr/>
        </p:nvSpPr>
        <p:spPr>
          <a:xfrm>
            <a:off x="6111115" y="1873837"/>
            <a:ext cx="4801979" cy="369332"/>
          </a:xfrm>
          <a:prstGeom prst="rect">
            <a:avLst/>
          </a:prstGeom>
          <a:noFill/>
          <a:ln>
            <a:noFill/>
          </a:ln>
        </p:spPr>
        <p:txBody>
          <a:bodyPr wrap="square" rtlCol="0">
            <a:spAutoFit/>
          </a:bodyPr>
          <a:lstStyle/>
          <a:p>
            <a:r>
              <a:rPr lang="en-US" b="1" dirty="0">
                <a:solidFill>
                  <a:schemeClr val="bg1"/>
                </a:solidFill>
              </a:rPr>
              <a:t>Previewing the information of Data Frame</a:t>
            </a:r>
          </a:p>
        </p:txBody>
      </p:sp>
      <p:sp>
        <p:nvSpPr>
          <p:cNvPr id="18" name="TextBox 17">
            <a:extLst>
              <a:ext uri="{FF2B5EF4-FFF2-40B4-BE49-F238E27FC236}">
                <a16:creationId xmlns:a16="http://schemas.microsoft.com/office/drawing/2014/main" id="{B6C8667B-3D5F-449D-B258-0BE51A515C6D}"/>
              </a:ext>
            </a:extLst>
          </p:cNvPr>
          <p:cNvSpPr txBox="1"/>
          <p:nvPr/>
        </p:nvSpPr>
        <p:spPr>
          <a:xfrm>
            <a:off x="6111115" y="4833425"/>
            <a:ext cx="5273497" cy="369332"/>
          </a:xfrm>
          <a:prstGeom prst="rect">
            <a:avLst/>
          </a:prstGeom>
          <a:noFill/>
          <a:ln>
            <a:noFill/>
          </a:ln>
        </p:spPr>
        <p:txBody>
          <a:bodyPr wrap="square" rtlCol="0">
            <a:spAutoFit/>
          </a:bodyPr>
          <a:lstStyle/>
          <a:p>
            <a:r>
              <a:rPr lang="en-US" b="1" dirty="0">
                <a:solidFill>
                  <a:schemeClr val="bg1"/>
                </a:solidFill>
              </a:rPr>
              <a:t>Preparing Data: Feature and Target Variable Selection</a:t>
            </a:r>
          </a:p>
        </p:txBody>
      </p:sp>
      <p:pic>
        <p:nvPicPr>
          <p:cNvPr id="4" name="Picture 3">
            <a:extLst>
              <a:ext uri="{FF2B5EF4-FFF2-40B4-BE49-F238E27FC236}">
                <a16:creationId xmlns:a16="http://schemas.microsoft.com/office/drawing/2014/main" id="{29B7673C-A736-4509-A6A6-8C873BE2041D}"/>
              </a:ext>
            </a:extLst>
          </p:cNvPr>
          <p:cNvPicPr>
            <a:picLocks noChangeAspect="1"/>
          </p:cNvPicPr>
          <p:nvPr/>
        </p:nvPicPr>
        <p:blipFill>
          <a:blip r:embed="rId7"/>
          <a:stretch>
            <a:fillRect/>
          </a:stretch>
        </p:blipFill>
        <p:spPr>
          <a:xfrm>
            <a:off x="523056" y="1175969"/>
            <a:ext cx="5532870" cy="2612323"/>
          </a:xfrm>
          <a:prstGeom prst="rect">
            <a:avLst/>
          </a:prstGeom>
        </p:spPr>
      </p:pic>
    </p:spTree>
    <p:extLst>
      <p:ext uri="{BB962C8B-B14F-4D97-AF65-F5344CB8AC3E}">
        <p14:creationId xmlns:p14="http://schemas.microsoft.com/office/powerpoint/2010/main" val="3549784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1A87AF-4CD6-42C6-B7E5-EECD16238816}"/>
              </a:ext>
            </a:extLst>
          </p:cNvPr>
          <p:cNvPicPr>
            <a:picLocks noChangeAspect="1"/>
          </p:cNvPicPr>
          <p:nvPr/>
        </p:nvPicPr>
        <p:blipFill rotWithShape="1">
          <a:blip r:embed="rId3"/>
          <a:srcRect l="9481"/>
          <a:stretch/>
        </p:blipFill>
        <p:spPr>
          <a:xfrm>
            <a:off x="1948872" y="946450"/>
            <a:ext cx="8294255" cy="847725"/>
          </a:xfrm>
          <a:prstGeom prst="rect">
            <a:avLst/>
          </a:prstGeom>
        </p:spPr>
      </p:pic>
      <p:sp>
        <p:nvSpPr>
          <p:cNvPr id="8" name="TextBox 7">
            <a:extLst>
              <a:ext uri="{FF2B5EF4-FFF2-40B4-BE49-F238E27FC236}">
                <a16:creationId xmlns:a16="http://schemas.microsoft.com/office/drawing/2014/main" id="{3D3C5DA8-112C-4EA1-BE20-1112C2569024}"/>
              </a:ext>
            </a:extLst>
          </p:cNvPr>
          <p:cNvSpPr txBox="1"/>
          <p:nvPr/>
        </p:nvSpPr>
        <p:spPr>
          <a:xfrm>
            <a:off x="1852441" y="577118"/>
            <a:ext cx="7593863" cy="369332"/>
          </a:xfrm>
          <a:prstGeom prst="rect">
            <a:avLst/>
          </a:prstGeom>
          <a:noFill/>
          <a:ln>
            <a:noFill/>
          </a:ln>
        </p:spPr>
        <p:txBody>
          <a:bodyPr wrap="square" rtlCol="0">
            <a:spAutoFit/>
          </a:bodyPr>
          <a:lstStyle/>
          <a:p>
            <a:r>
              <a:rPr lang="en-US" b="1" dirty="0">
                <a:solidFill>
                  <a:schemeClr val="bg1"/>
                </a:solidFill>
              </a:rPr>
              <a:t>Changing The Week Datatype Object Into Datetime Datatype </a:t>
            </a:r>
          </a:p>
        </p:txBody>
      </p:sp>
      <p:pic>
        <p:nvPicPr>
          <p:cNvPr id="11" name="Picture 10">
            <a:extLst>
              <a:ext uri="{FF2B5EF4-FFF2-40B4-BE49-F238E27FC236}">
                <a16:creationId xmlns:a16="http://schemas.microsoft.com/office/drawing/2014/main" id="{C6100C5E-A212-4629-8BB2-757F8162C0CB}"/>
              </a:ext>
            </a:extLst>
          </p:cNvPr>
          <p:cNvPicPr>
            <a:picLocks noChangeAspect="1"/>
          </p:cNvPicPr>
          <p:nvPr/>
        </p:nvPicPr>
        <p:blipFill>
          <a:blip r:embed="rId4"/>
          <a:stretch>
            <a:fillRect/>
          </a:stretch>
        </p:blipFill>
        <p:spPr>
          <a:xfrm>
            <a:off x="1948872" y="2618043"/>
            <a:ext cx="9829800" cy="2076450"/>
          </a:xfrm>
          <a:prstGeom prst="rect">
            <a:avLst/>
          </a:prstGeom>
        </p:spPr>
      </p:pic>
      <p:sp>
        <p:nvSpPr>
          <p:cNvPr id="12" name="TextBox 11">
            <a:extLst>
              <a:ext uri="{FF2B5EF4-FFF2-40B4-BE49-F238E27FC236}">
                <a16:creationId xmlns:a16="http://schemas.microsoft.com/office/drawing/2014/main" id="{63DC3FBC-F008-4222-A6B9-A3C63CFF36EC}"/>
              </a:ext>
            </a:extLst>
          </p:cNvPr>
          <p:cNvSpPr txBox="1"/>
          <p:nvPr/>
        </p:nvSpPr>
        <p:spPr>
          <a:xfrm>
            <a:off x="1852441" y="2163507"/>
            <a:ext cx="7593863" cy="369332"/>
          </a:xfrm>
          <a:prstGeom prst="rect">
            <a:avLst/>
          </a:prstGeom>
          <a:noFill/>
          <a:ln>
            <a:noFill/>
          </a:ln>
        </p:spPr>
        <p:txBody>
          <a:bodyPr wrap="square" rtlCol="0">
            <a:spAutoFit/>
          </a:bodyPr>
          <a:lstStyle/>
          <a:p>
            <a:r>
              <a:rPr lang="en-US" b="1" dirty="0">
                <a:solidFill>
                  <a:schemeClr val="bg1"/>
                </a:solidFill>
              </a:rPr>
              <a:t>Removing Features And Splitting Data For Train And Test The Models</a:t>
            </a:r>
          </a:p>
        </p:txBody>
      </p:sp>
    </p:spTree>
    <p:extLst>
      <p:ext uri="{BB962C8B-B14F-4D97-AF65-F5344CB8AC3E}">
        <p14:creationId xmlns:p14="http://schemas.microsoft.com/office/powerpoint/2010/main" val="824238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57BF57-6C28-4F69-8C05-68621F611F29}"/>
              </a:ext>
            </a:extLst>
          </p:cNvPr>
          <p:cNvSpPr txBox="1"/>
          <p:nvPr/>
        </p:nvSpPr>
        <p:spPr>
          <a:xfrm>
            <a:off x="3048740" y="77225"/>
            <a:ext cx="6094520" cy="523220"/>
          </a:xfrm>
          <a:prstGeom prst="rect">
            <a:avLst/>
          </a:prstGeom>
          <a:noFill/>
        </p:spPr>
        <p:txBody>
          <a:bodyPr wrap="square">
            <a:spAutoFit/>
          </a:bodyPr>
          <a:lstStyle/>
          <a:p>
            <a:pPr algn="ctr"/>
            <a:r>
              <a:rPr lang="en-US" sz="2800" b="1" u="sng" dirty="0">
                <a:solidFill>
                  <a:schemeClr val="bg1"/>
                </a:solidFill>
              </a:rPr>
              <a:t>MODEL FITTING AND EVALUATION</a:t>
            </a:r>
          </a:p>
        </p:txBody>
      </p:sp>
      <p:sp>
        <p:nvSpPr>
          <p:cNvPr id="12" name="TextBox 11">
            <a:extLst>
              <a:ext uri="{FF2B5EF4-FFF2-40B4-BE49-F238E27FC236}">
                <a16:creationId xmlns:a16="http://schemas.microsoft.com/office/drawing/2014/main" id="{A029675D-20FF-4D7C-B95B-4CDBC1A6B205}"/>
              </a:ext>
            </a:extLst>
          </p:cNvPr>
          <p:cNvSpPr txBox="1"/>
          <p:nvPr/>
        </p:nvSpPr>
        <p:spPr>
          <a:xfrm>
            <a:off x="392836" y="603624"/>
            <a:ext cx="6094520" cy="400110"/>
          </a:xfrm>
          <a:prstGeom prst="rect">
            <a:avLst/>
          </a:prstGeom>
          <a:noFill/>
        </p:spPr>
        <p:txBody>
          <a:bodyPr wrap="square">
            <a:spAutoFit/>
          </a:bodyPr>
          <a:lstStyle/>
          <a:p>
            <a:r>
              <a:rPr lang="en-US" sz="2000" b="1" u="sng" dirty="0" err="1">
                <a:solidFill>
                  <a:schemeClr val="bg1"/>
                </a:solidFill>
              </a:rPr>
              <a:t>Randomforestregressor</a:t>
            </a:r>
            <a:r>
              <a:rPr lang="en-US" sz="2000" b="1" u="sng" dirty="0">
                <a:solidFill>
                  <a:schemeClr val="bg1"/>
                </a:solidFill>
              </a:rPr>
              <a:t> </a:t>
            </a:r>
          </a:p>
        </p:txBody>
      </p:sp>
      <p:pic>
        <p:nvPicPr>
          <p:cNvPr id="3" name="Picture 2">
            <a:extLst>
              <a:ext uri="{FF2B5EF4-FFF2-40B4-BE49-F238E27FC236}">
                <a16:creationId xmlns:a16="http://schemas.microsoft.com/office/drawing/2014/main" id="{6A83B4DC-8CC3-4284-815E-3E4ACFF8FAEA}"/>
              </a:ext>
            </a:extLst>
          </p:cNvPr>
          <p:cNvPicPr>
            <a:picLocks noChangeAspect="1"/>
          </p:cNvPicPr>
          <p:nvPr/>
        </p:nvPicPr>
        <p:blipFill>
          <a:blip r:embed="rId3"/>
          <a:stretch>
            <a:fillRect/>
          </a:stretch>
        </p:blipFill>
        <p:spPr>
          <a:xfrm>
            <a:off x="2424112" y="1099245"/>
            <a:ext cx="7343775" cy="2781300"/>
          </a:xfrm>
          <a:prstGeom prst="rect">
            <a:avLst/>
          </a:prstGeom>
        </p:spPr>
      </p:pic>
      <p:pic>
        <p:nvPicPr>
          <p:cNvPr id="5" name="Picture 4">
            <a:extLst>
              <a:ext uri="{FF2B5EF4-FFF2-40B4-BE49-F238E27FC236}">
                <a16:creationId xmlns:a16="http://schemas.microsoft.com/office/drawing/2014/main" id="{06F0609A-7DDC-4018-963A-8815D5948861}"/>
              </a:ext>
            </a:extLst>
          </p:cNvPr>
          <p:cNvPicPr>
            <a:picLocks noChangeAspect="1"/>
          </p:cNvPicPr>
          <p:nvPr/>
        </p:nvPicPr>
        <p:blipFill>
          <a:blip r:embed="rId4"/>
          <a:stretch>
            <a:fillRect/>
          </a:stretch>
        </p:blipFill>
        <p:spPr>
          <a:xfrm>
            <a:off x="1762124" y="4502455"/>
            <a:ext cx="8667750" cy="2105025"/>
          </a:xfrm>
          <a:prstGeom prst="rect">
            <a:avLst/>
          </a:prstGeom>
        </p:spPr>
      </p:pic>
      <p:sp>
        <p:nvSpPr>
          <p:cNvPr id="6" name="TextBox 5">
            <a:extLst>
              <a:ext uri="{FF2B5EF4-FFF2-40B4-BE49-F238E27FC236}">
                <a16:creationId xmlns:a16="http://schemas.microsoft.com/office/drawing/2014/main" id="{B814CD18-AB46-4E6C-87DE-CE83E1425B75}"/>
              </a:ext>
            </a:extLst>
          </p:cNvPr>
          <p:cNvSpPr txBox="1"/>
          <p:nvPr/>
        </p:nvSpPr>
        <p:spPr>
          <a:xfrm>
            <a:off x="392836" y="4006834"/>
            <a:ext cx="6094520" cy="369332"/>
          </a:xfrm>
          <a:prstGeom prst="rect">
            <a:avLst/>
          </a:prstGeom>
          <a:noFill/>
        </p:spPr>
        <p:txBody>
          <a:bodyPr wrap="square">
            <a:spAutoFit/>
          </a:bodyPr>
          <a:lstStyle/>
          <a:p>
            <a:r>
              <a:rPr lang="en-US" b="1" u="sng" dirty="0">
                <a:solidFill>
                  <a:schemeClr val="bg1"/>
                </a:solidFill>
              </a:rPr>
              <a:t>Predict the Test value and Looking</a:t>
            </a:r>
          </a:p>
        </p:txBody>
      </p:sp>
    </p:spTree>
    <p:extLst>
      <p:ext uri="{BB962C8B-B14F-4D97-AF65-F5344CB8AC3E}">
        <p14:creationId xmlns:p14="http://schemas.microsoft.com/office/powerpoint/2010/main" val="76585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50AE1F9-6588-4B8F-9B2B-F245D361785F}"/>
              </a:ext>
            </a:extLst>
          </p:cNvPr>
          <p:cNvSpPr txBox="1"/>
          <p:nvPr/>
        </p:nvSpPr>
        <p:spPr>
          <a:xfrm>
            <a:off x="659166" y="511719"/>
            <a:ext cx="6094520" cy="369332"/>
          </a:xfrm>
          <a:prstGeom prst="rect">
            <a:avLst/>
          </a:prstGeom>
          <a:noFill/>
        </p:spPr>
        <p:txBody>
          <a:bodyPr wrap="square">
            <a:spAutoFit/>
          </a:bodyPr>
          <a:lstStyle/>
          <a:p>
            <a:r>
              <a:rPr lang="en-US" b="1" u="sng" dirty="0">
                <a:solidFill>
                  <a:schemeClr val="bg1"/>
                </a:solidFill>
              </a:rPr>
              <a:t>Checking  Accuracy by finding Mean </a:t>
            </a:r>
            <a:r>
              <a:rPr lang="en-US" b="1" u="sng" dirty="0" err="1">
                <a:solidFill>
                  <a:schemeClr val="bg1"/>
                </a:solidFill>
              </a:rPr>
              <a:t>Sqaured</a:t>
            </a:r>
            <a:r>
              <a:rPr lang="en-US" b="1" u="sng" dirty="0">
                <a:solidFill>
                  <a:schemeClr val="bg1"/>
                </a:solidFill>
              </a:rPr>
              <a:t> Error</a:t>
            </a:r>
          </a:p>
        </p:txBody>
      </p:sp>
      <p:pic>
        <p:nvPicPr>
          <p:cNvPr id="11" name="Picture 10">
            <a:extLst>
              <a:ext uri="{FF2B5EF4-FFF2-40B4-BE49-F238E27FC236}">
                <a16:creationId xmlns:a16="http://schemas.microsoft.com/office/drawing/2014/main" id="{5F8D73DF-7D66-473B-A0D8-6165E9A68D1E}"/>
              </a:ext>
            </a:extLst>
          </p:cNvPr>
          <p:cNvPicPr>
            <a:picLocks noChangeAspect="1"/>
          </p:cNvPicPr>
          <p:nvPr/>
        </p:nvPicPr>
        <p:blipFill>
          <a:blip r:embed="rId3"/>
          <a:stretch>
            <a:fillRect/>
          </a:stretch>
        </p:blipFill>
        <p:spPr>
          <a:xfrm>
            <a:off x="1687682" y="1055749"/>
            <a:ext cx="9029700" cy="2828925"/>
          </a:xfrm>
          <a:prstGeom prst="rect">
            <a:avLst/>
          </a:prstGeom>
        </p:spPr>
      </p:pic>
      <p:sp>
        <p:nvSpPr>
          <p:cNvPr id="4" name="TextBox 3">
            <a:extLst>
              <a:ext uri="{FF2B5EF4-FFF2-40B4-BE49-F238E27FC236}">
                <a16:creationId xmlns:a16="http://schemas.microsoft.com/office/drawing/2014/main" id="{B75C9F66-9BCD-46D7-A6C7-0313EA52F78F}"/>
              </a:ext>
            </a:extLst>
          </p:cNvPr>
          <p:cNvSpPr txBox="1"/>
          <p:nvPr/>
        </p:nvSpPr>
        <p:spPr>
          <a:xfrm>
            <a:off x="659166" y="4764123"/>
            <a:ext cx="6094520" cy="923330"/>
          </a:xfrm>
          <a:prstGeom prst="rect">
            <a:avLst/>
          </a:prstGeom>
          <a:noFill/>
        </p:spPr>
        <p:txBody>
          <a:bodyPr wrap="square">
            <a:spAutoFit/>
          </a:bodyPr>
          <a:lstStyle/>
          <a:p>
            <a:r>
              <a:rPr lang="en-US" b="1" dirty="0">
                <a:solidFill>
                  <a:schemeClr val="bg1"/>
                </a:solidFill>
              </a:rPr>
              <a:t>We found the,</a:t>
            </a:r>
          </a:p>
          <a:p>
            <a:r>
              <a:rPr lang="en-US" b="1" dirty="0">
                <a:solidFill>
                  <a:schemeClr val="bg1"/>
                </a:solidFill>
              </a:rPr>
              <a:t>		MSE = 768.694</a:t>
            </a:r>
          </a:p>
          <a:p>
            <a:r>
              <a:rPr lang="en-US" b="1" dirty="0">
                <a:solidFill>
                  <a:schemeClr val="bg1"/>
                </a:solidFill>
              </a:rPr>
              <a:t>		MS log E = 0.1844</a:t>
            </a:r>
          </a:p>
        </p:txBody>
      </p:sp>
    </p:spTree>
    <p:extLst>
      <p:ext uri="{BB962C8B-B14F-4D97-AF65-F5344CB8AC3E}">
        <p14:creationId xmlns:p14="http://schemas.microsoft.com/office/powerpoint/2010/main" val="51045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C8A060-0730-410A-9319-2344026D1521}"/>
              </a:ext>
            </a:extLst>
          </p:cNvPr>
          <p:cNvSpPr txBox="1"/>
          <p:nvPr/>
        </p:nvSpPr>
        <p:spPr>
          <a:xfrm>
            <a:off x="827843" y="281411"/>
            <a:ext cx="6094520" cy="400110"/>
          </a:xfrm>
          <a:prstGeom prst="rect">
            <a:avLst/>
          </a:prstGeom>
          <a:noFill/>
        </p:spPr>
        <p:txBody>
          <a:bodyPr wrap="square">
            <a:spAutoFit/>
          </a:bodyPr>
          <a:lstStyle/>
          <a:p>
            <a:r>
              <a:rPr lang="en-US" sz="2000" b="1" u="sng" dirty="0" err="1">
                <a:solidFill>
                  <a:schemeClr val="bg1"/>
                </a:solidFill>
              </a:rPr>
              <a:t>LGBMRegressor</a:t>
            </a:r>
            <a:endParaRPr lang="en-US" sz="2000" b="1" u="sng" dirty="0">
              <a:solidFill>
                <a:schemeClr val="bg1"/>
              </a:solidFill>
            </a:endParaRPr>
          </a:p>
        </p:txBody>
      </p:sp>
      <p:pic>
        <p:nvPicPr>
          <p:cNvPr id="4" name="Picture 3">
            <a:extLst>
              <a:ext uri="{FF2B5EF4-FFF2-40B4-BE49-F238E27FC236}">
                <a16:creationId xmlns:a16="http://schemas.microsoft.com/office/drawing/2014/main" id="{DF396F69-D285-43C3-82BE-A07FCC65FA41}"/>
              </a:ext>
            </a:extLst>
          </p:cNvPr>
          <p:cNvPicPr>
            <a:picLocks noChangeAspect="1"/>
          </p:cNvPicPr>
          <p:nvPr/>
        </p:nvPicPr>
        <p:blipFill>
          <a:blip r:embed="rId3"/>
          <a:stretch>
            <a:fillRect/>
          </a:stretch>
        </p:blipFill>
        <p:spPr>
          <a:xfrm>
            <a:off x="1706685" y="734119"/>
            <a:ext cx="8778629" cy="3219870"/>
          </a:xfrm>
          <a:prstGeom prst="rect">
            <a:avLst/>
          </a:prstGeom>
        </p:spPr>
      </p:pic>
      <p:pic>
        <p:nvPicPr>
          <p:cNvPr id="7" name="Picture 6">
            <a:extLst>
              <a:ext uri="{FF2B5EF4-FFF2-40B4-BE49-F238E27FC236}">
                <a16:creationId xmlns:a16="http://schemas.microsoft.com/office/drawing/2014/main" id="{55390366-9F2B-46DD-89F3-6862B8C2DE68}"/>
              </a:ext>
            </a:extLst>
          </p:cNvPr>
          <p:cNvPicPr>
            <a:picLocks noChangeAspect="1"/>
          </p:cNvPicPr>
          <p:nvPr/>
        </p:nvPicPr>
        <p:blipFill>
          <a:blip r:embed="rId4"/>
          <a:stretch>
            <a:fillRect/>
          </a:stretch>
        </p:blipFill>
        <p:spPr>
          <a:xfrm>
            <a:off x="2424158" y="4630075"/>
            <a:ext cx="7734300" cy="1752600"/>
          </a:xfrm>
          <a:prstGeom prst="rect">
            <a:avLst/>
          </a:prstGeom>
        </p:spPr>
      </p:pic>
      <p:sp>
        <p:nvSpPr>
          <p:cNvPr id="6" name="TextBox 5">
            <a:extLst>
              <a:ext uri="{FF2B5EF4-FFF2-40B4-BE49-F238E27FC236}">
                <a16:creationId xmlns:a16="http://schemas.microsoft.com/office/drawing/2014/main" id="{C0045CC9-E5D6-4BF5-B8EF-C10270D2691C}"/>
              </a:ext>
            </a:extLst>
          </p:cNvPr>
          <p:cNvSpPr txBox="1"/>
          <p:nvPr/>
        </p:nvSpPr>
        <p:spPr>
          <a:xfrm>
            <a:off x="827843" y="4107366"/>
            <a:ext cx="6094520" cy="369332"/>
          </a:xfrm>
          <a:prstGeom prst="rect">
            <a:avLst/>
          </a:prstGeom>
          <a:noFill/>
        </p:spPr>
        <p:txBody>
          <a:bodyPr wrap="square">
            <a:spAutoFit/>
          </a:bodyPr>
          <a:lstStyle/>
          <a:p>
            <a:r>
              <a:rPr lang="en-US" b="1" u="sng" dirty="0">
                <a:solidFill>
                  <a:schemeClr val="bg1"/>
                </a:solidFill>
              </a:rPr>
              <a:t>Predict the Test value and Looking</a:t>
            </a:r>
          </a:p>
        </p:txBody>
      </p:sp>
    </p:spTree>
    <p:extLst>
      <p:ext uri="{BB962C8B-B14F-4D97-AF65-F5344CB8AC3E}">
        <p14:creationId xmlns:p14="http://schemas.microsoft.com/office/powerpoint/2010/main" val="3038690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TotalTime>
  <Words>890</Words>
  <Application>Microsoft Office PowerPoint</Application>
  <PresentationFormat>Widescreen</PresentationFormat>
  <Paragraphs>132</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Adobe Garamond Pro Bold</vt:lpstr>
      <vt:lpstr>Aharoni</vt:lpstr>
      <vt:lpstr>Arial</vt:lpstr>
      <vt:lpstr>Calibri</vt:lpstr>
      <vt:lpstr>Calibri Light</vt:lpstr>
      <vt:lpstr>Wingdings</vt:lpstr>
      <vt:lpstr>Office Theme</vt:lpstr>
      <vt:lpstr>PowerPoint Presentation</vt:lpstr>
      <vt:lpstr>CONTENTS</vt:lpstr>
      <vt:lpstr>PROBLEM STATEMENT</vt:lpstr>
      <vt:lpstr>PowerPoint Presentation</vt:lpstr>
      <vt:lpstr>Your 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Scatter Plot of 'units_sold' vs 'total_price'</vt:lpstr>
      <vt:lpstr>Time Series Plot:  Weekly Sales Differences</vt:lpstr>
      <vt:lpstr>PowerPoint Presentation</vt:lpstr>
      <vt:lpstr>PowerPoint Presentation</vt:lpstr>
      <vt:lpstr>PowerPoint Presentation</vt:lpstr>
      <vt:lpstr>Count of Records by is_featured_sku</vt:lpstr>
      <vt:lpstr>PowerPoint Presentation</vt:lpstr>
      <vt:lpstr>Pair Plot of Clusters Based on Product Features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2019/E/065 KUMAR G.L.</dc:creator>
  <cp:lastModifiedBy>Ahsanullah MRM</cp:lastModifiedBy>
  <cp:revision>48</cp:revision>
  <dcterms:created xsi:type="dcterms:W3CDTF">2023-11-11T14:39:54Z</dcterms:created>
  <dcterms:modified xsi:type="dcterms:W3CDTF">2024-10-08T16:17:52Z</dcterms:modified>
</cp:coreProperties>
</file>